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61" r:id="rId3"/>
    <p:sldId id="262" r:id="rId4"/>
    <p:sldId id="291" r:id="rId5"/>
    <p:sldId id="259" r:id="rId6"/>
    <p:sldId id="264" r:id="rId7"/>
    <p:sldId id="292" r:id="rId8"/>
    <p:sldId id="268" r:id="rId9"/>
    <p:sldId id="293" r:id="rId10"/>
    <p:sldId id="266" r:id="rId11"/>
    <p:sldId id="295" r:id="rId12"/>
    <p:sldId id="267" r:id="rId13"/>
    <p:sldId id="296" r:id="rId14"/>
    <p:sldId id="309" r:id="rId15"/>
    <p:sldId id="310" r:id="rId16"/>
    <p:sldId id="311" r:id="rId17"/>
    <p:sldId id="312" r:id="rId18"/>
    <p:sldId id="313" r:id="rId19"/>
    <p:sldId id="314" r:id="rId20"/>
    <p:sldId id="276" r:id="rId21"/>
    <p:sldId id="308" r:id="rId22"/>
    <p:sldId id="270" r:id="rId23"/>
    <p:sldId id="298" r:id="rId24"/>
    <p:sldId id="271" r:id="rId25"/>
    <p:sldId id="299" r:id="rId26"/>
    <p:sldId id="272" r:id="rId27"/>
    <p:sldId id="300" r:id="rId28"/>
    <p:sldId id="273" r:id="rId29"/>
    <p:sldId id="315" r:id="rId30"/>
    <p:sldId id="274" r:id="rId31"/>
    <p:sldId id="318" r:id="rId32"/>
    <p:sldId id="302" r:id="rId33"/>
    <p:sldId id="316" r:id="rId34"/>
    <p:sldId id="317" r:id="rId35"/>
    <p:sldId id="285" r:id="rId36"/>
    <p:sldId id="286" r:id="rId37"/>
    <p:sldId id="307" r:id="rId38"/>
    <p:sldId id="287" r:id="rId39"/>
    <p:sldId id="288" r:id="rId40"/>
    <p:sldId id="29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931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0473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44255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7010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35853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4537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923615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0907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5608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345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980729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716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2876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101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94400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12/9/2019</a:t>
            </a:fld>
            <a:endParaRPr lang="en-US" dirty="0"/>
          </a:p>
        </p:txBody>
      </p:sp>
    </p:spTree>
    <p:extLst>
      <p:ext uri="{BB962C8B-B14F-4D97-AF65-F5344CB8AC3E}">
        <p14:creationId xmlns:p14="http://schemas.microsoft.com/office/powerpoint/2010/main" val="2997628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12/9/2019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450011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gregoryyoung/m-r" TargetMode="External"/><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hyperlink" Target="https://jimmybogard.com/" TargetMode="External"/><Relationship Id="rId4" Type="http://schemas.openxmlformats.org/officeDocument/2006/relationships/hyperlink" Target="https://martinfowler.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6D90-52C4-4888-8319-F63E3F1A0DBE}"/>
              </a:ext>
            </a:extLst>
          </p:cNvPr>
          <p:cNvSpPr>
            <a:spLocks noGrp="1"/>
          </p:cNvSpPr>
          <p:nvPr>
            <p:ph type="ctrTitle"/>
          </p:nvPr>
        </p:nvSpPr>
        <p:spPr/>
        <p:txBody>
          <a:bodyPr/>
          <a:lstStyle/>
          <a:p>
            <a:r>
              <a:rPr lang="en-US" dirty="0"/>
              <a:t>ROAD TO ES</a:t>
            </a:r>
          </a:p>
        </p:txBody>
      </p:sp>
      <p:sp>
        <p:nvSpPr>
          <p:cNvPr id="3" name="Subtitle 2">
            <a:extLst>
              <a:ext uri="{FF2B5EF4-FFF2-40B4-BE49-F238E27FC236}">
                <a16:creationId xmlns:a16="http://schemas.microsoft.com/office/drawing/2014/main" id="{57801E9E-D64C-4D97-BC08-320866FF5309}"/>
              </a:ext>
            </a:extLst>
          </p:cNvPr>
          <p:cNvSpPr>
            <a:spLocks noGrp="1"/>
          </p:cNvSpPr>
          <p:nvPr>
            <p:ph type="subTitle" idx="1"/>
          </p:nvPr>
        </p:nvSpPr>
        <p:spPr/>
        <p:txBody>
          <a:bodyPr/>
          <a:lstStyle/>
          <a:p>
            <a:r>
              <a:rPr lang="en-US" dirty="0"/>
              <a:t>How to approach Event Sourcing and (mostly) survive</a:t>
            </a:r>
          </a:p>
        </p:txBody>
      </p:sp>
    </p:spTree>
    <p:extLst>
      <p:ext uri="{BB962C8B-B14F-4D97-AF65-F5344CB8AC3E}">
        <p14:creationId xmlns:p14="http://schemas.microsoft.com/office/powerpoint/2010/main" val="2021931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6ABF-6A0D-4287-BD8C-9BF1A0BC1993}"/>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T01: The Command</a:t>
            </a:r>
          </a:p>
        </p:txBody>
      </p:sp>
      <p:sp>
        <p:nvSpPr>
          <p:cNvPr id="3" name="Content Placeholder 2">
            <a:extLst>
              <a:ext uri="{FF2B5EF4-FFF2-40B4-BE49-F238E27FC236}">
                <a16:creationId xmlns:a16="http://schemas.microsoft.com/office/drawing/2014/main" id="{41744263-7114-4916-B390-264229602692}"/>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Expressed in imperative like “Create Cruise”    </a:t>
            </a:r>
          </a:p>
          <a:p>
            <a:r>
              <a:rPr lang="en-US" dirty="0"/>
              <a:t>Contains all the data needed to execute a request applied to the existing write model</a:t>
            </a:r>
          </a:p>
          <a:p>
            <a:r>
              <a:rPr lang="en-US" dirty="0"/>
              <a:t>To ease the implementation should be Idempotent: can be applied out of order producing the same result</a:t>
            </a:r>
          </a:p>
        </p:txBody>
      </p:sp>
      <p:pic>
        <p:nvPicPr>
          <p:cNvPr id="8" name="Content Placeholder 7" descr="A close up of a device&#10;&#10;Description automatically generated">
            <a:extLst>
              <a:ext uri="{FF2B5EF4-FFF2-40B4-BE49-F238E27FC236}">
                <a16:creationId xmlns:a16="http://schemas.microsoft.com/office/drawing/2014/main" id="{3185FFA9-C3DD-4926-B3FF-C3868AFC4301}"/>
              </a:ext>
            </a:extLst>
          </p:cNvPr>
          <p:cNvPicPr>
            <a:picLocks noGrp="1" noChangeAspect="1"/>
          </p:cNvPicPr>
          <p:nvPr>
            <p:ph sz="half" idx="2"/>
          </p:nvPr>
        </p:nvPicPr>
        <p:blipFill rotWithShape="1">
          <a:blip r:embed="rId2"/>
          <a:srcRect b="3702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4160685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T01: The Command</a:t>
            </a:r>
          </a:p>
        </p:txBody>
      </p:sp>
      <p:pic>
        <p:nvPicPr>
          <p:cNvPr id="5" name="Picture 4">
            <a:extLst>
              <a:ext uri="{FF2B5EF4-FFF2-40B4-BE49-F238E27FC236}">
                <a16:creationId xmlns:a16="http://schemas.microsoft.com/office/drawing/2014/main" id="{7BCC2907-7A4F-4783-8962-2EE82AAD8D06}"/>
              </a:ext>
            </a:extLst>
          </p:cNvPr>
          <p:cNvPicPr>
            <a:picLocks noChangeAspect="1"/>
          </p:cNvPicPr>
          <p:nvPr/>
        </p:nvPicPr>
        <p:blipFill>
          <a:blip r:embed="rId3"/>
          <a:stretch>
            <a:fillRect/>
          </a:stretch>
        </p:blipFill>
        <p:spPr>
          <a:xfrm>
            <a:off x="996221" y="1930400"/>
            <a:ext cx="4944165" cy="2372056"/>
          </a:xfrm>
          <a:prstGeom prst="rect">
            <a:avLst/>
          </a:prstGeom>
        </p:spPr>
      </p:pic>
    </p:spTree>
    <p:extLst>
      <p:ext uri="{BB962C8B-B14F-4D97-AF65-F5344CB8AC3E}">
        <p14:creationId xmlns:p14="http://schemas.microsoft.com/office/powerpoint/2010/main" val="107294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F4571-22B7-4135-AAB7-AF5C2F1B4018}"/>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sz="3300" dirty="0"/>
              <a:t>T02: The Command Handler</a:t>
            </a:r>
          </a:p>
        </p:txBody>
      </p:sp>
      <p:sp>
        <p:nvSpPr>
          <p:cNvPr id="3" name="Content Placeholder 2">
            <a:extLst>
              <a:ext uri="{FF2B5EF4-FFF2-40B4-BE49-F238E27FC236}">
                <a16:creationId xmlns:a16="http://schemas.microsoft.com/office/drawing/2014/main" id="{7E92615E-3803-458A-86F0-BEAE9B555047}"/>
              </a:ext>
            </a:extLst>
          </p:cNvPr>
          <p:cNvSpPr>
            <a:spLocks noGrp="1"/>
          </p:cNvSpPr>
          <p:nvPr>
            <p:ph sz="half" idx="1"/>
          </p:nvPr>
        </p:nvSpPr>
        <p:spPr>
          <a:xfrm>
            <a:off x="677334" y="2160589"/>
            <a:ext cx="3851122" cy="3880773"/>
          </a:xfrm>
        </p:spPr>
        <p:txBody>
          <a:bodyPr vert="horz" lIns="91440" tIns="45720" rIns="91440" bIns="45720" rtlCol="0">
            <a:normAutofit fontScale="92500" lnSpcReduction="10000"/>
          </a:bodyPr>
          <a:lstStyle/>
          <a:p>
            <a:r>
              <a:rPr lang="en-US" dirty="0"/>
              <a:t>Receive the requests from in form of Command objects</a:t>
            </a:r>
          </a:p>
          <a:p>
            <a:r>
              <a:rPr lang="en-US" dirty="0"/>
              <a:t>Is the only entry point to access the Aggregate Root  </a:t>
            </a:r>
          </a:p>
          <a:p>
            <a:r>
              <a:rPr lang="en-US" dirty="0"/>
              <a:t>Is responsible for all infrastructure-related deeds</a:t>
            </a:r>
          </a:p>
          <a:p>
            <a:r>
              <a:rPr lang="en-US" dirty="0"/>
              <a:t>Prepare the additional data for the Command Methods that he invokes</a:t>
            </a:r>
          </a:p>
          <a:p>
            <a:r>
              <a:rPr lang="en-US" dirty="0"/>
              <a:t>Mostly equivalent to the MVC controller</a:t>
            </a:r>
          </a:p>
          <a:p>
            <a:r>
              <a:rPr lang="en-US" dirty="0"/>
              <a:t>In this first step will store the events</a:t>
            </a:r>
          </a:p>
        </p:txBody>
      </p:sp>
      <p:pic>
        <p:nvPicPr>
          <p:cNvPr id="6" name="Content Placeholder 5" descr="A picture containing indoor, car, sitting, table&#10;&#10;Description automatically generated">
            <a:extLst>
              <a:ext uri="{FF2B5EF4-FFF2-40B4-BE49-F238E27FC236}">
                <a16:creationId xmlns:a16="http://schemas.microsoft.com/office/drawing/2014/main" id="{AA3C7C9C-2B88-4CB7-A389-4657F67C51C5}"/>
              </a:ext>
            </a:extLst>
          </p:cNvPr>
          <p:cNvPicPr>
            <a:picLocks noGrp="1" noChangeAspect="1"/>
          </p:cNvPicPr>
          <p:nvPr>
            <p:ph sz="half" idx="2"/>
          </p:nvPr>
        </p:nvPicPr>
        <p:blipFill rotWithShape="1">
          <a:blip r:embed="rId2"/>
          <a:srcRect r="3256"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108295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T02: The Command Handler</a:t>
            </a:r>
          </a:p>
        </p:txBody>
      </p:sp>
      <p:pic>
        <p:nvPicPr>
          <p:cNvPr id="3" name="Picture 2">
            <a:extLst>
              <a:ext uri="{FF2B5EF4-FFF2-40B4-BE49-F238E27FC236}">
                <a16:creationId xmlns:a16="http://schemas.microsoft.com/office/drawing/2014/main" id="{A3BE6819-F4CD-4B5D-A6FB-59F8F8B26055}"/>
              </a:ext>
            </a:extLst>
          </p:cNvPr>
          <p:cNvPicPr>
            <a:picLocks noChangeAspect="1"/>
          </p:cNvPicPr>
          <p:nvPr/>
        </p:nvPicPr>
        <p:blipFill>
          <a:blip r:embed="rId3"/>
          <a:stretch>
            <a:fillRect/>
          </a:stretch>
        </p:blipFill>
        <p:spPr>
          <a:xfrm>
            <a:off x="1077890" y="1432559"/>
            <a:ext cx="5524520" cy="5198269"/>
          </a:xfrm>
          <a:prstGeom prst="rect">
            <a:avLst/>
          </a:prstGeom>
        </p:spPr>
      </p:pic>
    </p:spTree>
    <p:extLst>
      <p:ext uri="{BB962C8B-B14F-4D97-AF65-F5344CB8AC3E}">
        <p14:creationId xmlns:p14="http://schemas.microsoft.com/office/powerpoint/2010/main" val="2467030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EE3477-F557-4C2E-A8B9-920591A0CF39}"/>
              </a:ext>
            </a:extLst>
          </p:cNvPr>
          <p:cNvPicPr>
            <a:picLocks noChangeAspect="1"/>
          </p:cNvPicPr>
          <p:nvPr/>
        </p:nvPicPr>
        <p:blipFill rotWithShape="1">
          <a:blip r:embed="rId2"/>
          <a:srcRect l="2930" r="1043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D3AFE06-F8F7-4055-9578-65D167881A9A}"/>
              </a:ext>
            </a:extLst>
          </p:cNvPr>
          <p:cNvSpPr>
            <a:spLocks noGrp="1"/>
          </p:cNvSpPr>
          <p:nvPr>
            <p:ph type="title"/>
          </p:nvPr>
        </p:nvSpPr>
        <p:spPr>
          <a:xfrm>
            <a:off x="677333" y="609600"/>
            <a:ext cx="3851123" cy="1320800"/>
          </a:xfrm>
        </p:spPr>
        <p:txBody>
          <a:bodyPr>
            <a:normAutofit/>
          </a:bodyPr>
          <a:lstStyle/>
          <a:p>
            <a:r>
              <a:rPr lang="en-US" dirty="0"/>
              <a:t>T03: Event Store</a:t>
            </a:r>
          </a:p>
        </p:txBody>
      </p:sp>
      <p:sp>
        <p:nvSpPr>
          <p:cNvPr id="3" name="Content Placeholder 2">
            <a:extLst>
              <a:ext uri="{FF2B5EF4-FFF2-40B4-BE49-F238E27FC236}">
                <a16:creationId xmlns:a16="http://schemas.microsoft.com/office/drawing/2014/main" id="{5F048D3E-B3F8-4CAA-A3D1-86D8326CBFE8}"/>
              </a:ext>
            </a:extLst>
          </p:cNvPr>
          <p:cNvSpPr>
            <a:spLocks noGrp="1"/>
          </p:cNvSpPr>
          <p:nvPr>
            <p:ph idx="1"/>
          </p:nvPr>
        </p:nvSpPr>
        <p:spPr>
          <a:xfrm>
            <a:off x="677334" y="2160589"/>
            <a:ext cx="3851122" cy="3880773"/>
          </a:xfrm>
        </p:spPr>
        <p:txBody>
          <a:bodyPr>
            <a:normAutofit/>
          </a:bodyPr>
          <a:lstStyle/>
          <a:p>
            <a:r>
              <a:rPr lang="en-US" dirty="0"/>
              <a:t>Will take the responsibility to save the stream of events</a:t>
            </a:r>
          </a:p>
          <a:p>
            <a:r>
              <a:rPr lang="en-US" dirty="0"/>
              <a:t>Now will be moved outside of the Command Handler following the SRP (Single Responsibility Principle)</a:t>
            </a:r>
          </a:p>
          <a:p>
            <a:r>
              <a:rPr lang="en-US" dirty="0"/>
              <a:t>Store the events in T-pls {id, version, type, serialized event}</a:t>
            </a:r>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70306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T03: Event Store</a:t>
            </a:r>
          </a:p>
        </p:txBody>
      </p:sp>
      <p:pic>
        <p:nvPicPr>
          <p:cNvPr id="4" name="Picture 3">
            <a:extLst>
              <a:ext uri="{FF2B5EF4-FFF2-40B4-BE49-F238E27FC236}">
                <a16:creationId xmlns:a16="http://schemas.microsoft.com/office/drawing/2014/main" id="{584FA278-5771-4D3B-96D6-BBEB4BFAE100}"/>
              </a:ext>
            </a:extLst>
          </p:cNvPr>
          <p:cNvPicPr>
            <a:picLocks noChangeAspect="1"/>
          </p:cNvPicPr>
          <p:nvPr/>
        </p:nvPicPr>
        <p:blipFill>
          <a:blip r:embed="rId3"/>
          <a:stretch>
            <a:fillRect/>
          </a:stretch>
        </p:blipFill>
        <p:spPr>
          <a:xfrm>
            <a:off x="1120049" y="1704341"/>
            <a:ext cx="5620534" cy="4544059"/>
          </a:xfrm>
          <a:prstGeom prst="rect">
            <a:avLst/>
          </a:prstGeom>
        </p:spPr>
      </p:pic>
    </p:spTree>
    <p:extLst>
      <p:ext uri="{BB962C8B-B14F-4D97-AF65-F5344CB8AC3E}">
        <p14:creationId xmlns:p14="http://schemas.microsoft.com/office/powerpoint/2010/main" val="3474964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Risultati immagini per wrench job charle chaplin">
            <a:extLst>
              <a:ext uri="{FF2B5EF4-FFF2-40B4-BE49-F238E27FC236}">
                <a16:creationId xmlns:a16="http://schemas.microsoft.com/office/drawing/2014/main" id="{4E2CA602-F6F4-40A0-BCEF-19EFFB2F0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63" r="16358"/>
          <a:stretch/>
        </p:blipFill>
        <p:spPr bwMode="auto">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3AFE06-F8F7-4055-9578-65D167881A9A}"/>
              </a:ext>
            </a:extLst>
          </p:cNvPr>
          <p:cNvSpPr>
            <a:spLocks noGrp="1"/>
          </p:cNvSpPr>
          <p:nvPr>
            <p:ph type="title"/>
          </p:nvPr>
        </p:nvSpPr>
        <p:spPr>
          <a:xfrm>
            <a:off x="677333" y="609600"/>
            <a:ext cx="3851123" cy="1320800"/>
          </a:xfrm>
        </p:spPr>
        <p:txBody>
          <a:bodyPr>
            <a:normAutofit/>
          </a:bodyPr>
          <a:lstStyle/>
          <a:p>
            <a:r>
              <a:rPr lang="en-US" dirty="0"/>
              <a:t>T04: Modify the aggregate</a:t>
            </a:r>
          </a:p>
        </p:txBody>
      </p:sp>
      <p:sp>
        <p:nvSpPr>
          <p:cNvPr id="3" name="Content Placeholder 2">
            <a:extLst>
              <a:ext uri="{FF2B5EF4-FFF2-40B4-BE49-F238E27FC236}">
                <a16:creationId xmlns:a16="http://schemas.microsoft.com/office/drawing/2014/main" id="{5F048D3E-B3F8-4CAA-A3D1-86D8326CBFE8}"/>
              </a:ext>
            </a:extLst>
          </p:cNvPr>
          <p:cNvSpPr>
            <a:spLocks noGrp="1"/>
          </p:cNvSpPr>
          <p:nvPr>
            <p:ph idx="1"/>
          </p:nvPr>
        </p:nvSpPr>
        <p:spPr>
          <a:xfrm>
            <a:off x="677334" y="2160589"/>
            <a:ext cx="3851122" cy="3880773"/>
          </a:xfrm>
        </p:spPr>
        <p:txBody>
          <a:bodyPr>
            <a:normAutofit/>
          </a:bodyPr>
          <a:lstStyle/>
          <a:p>
            <a:r>
              <a:rPr lang="en-US" dirty="0"/>
              <a:t>New Commands and Events will be added</a:t>
            </a:r>
          </a:p>
          <a:p>
            <a:r>
              <a:rPr lang="en-US" dirty="0"/>
              <a:t>The aggregate will have more methods exposed and will produce events for them</a:t>
            </a:r>
          </a:p>
          <a:p>
            <a:r>
              <a:rPr lang="en-US" dirty="0"/>
              <a:t>Once the events are saved the state should be reloaded via the Aggregate “</a:t>
            </a:r>
            <a:r>
              <a:rPr lang="en-US" dirty="0" err="1"/>
              <a:t>LoadFromHistory</a:t>
            </a:r>
            <a:r>
              <a:rPr lang="en-US" dirty="0"/>
              <a:t>”</a:t>
            </a:r>
          </a:p>
        </p:txBody>
      </p:sp>
      <p:cxnSp>
        <p:nvCxnSpPr>
          <p:cNvPr id="73" name="Straight Connector 72">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7"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1912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T04: Modify the aggregate</a:t>
            </a:r>
          </a:p>
        </p:txBody>
      </p:sp>
      <p:pic>
        <p:nvPicPr>
          <p:cNvPr id="3" name="Picture 2">
            <a:extLst>
              <a:ext uri="{FF2B5EF4-FFF2-40B4-BE49-F238E27FC236}">
                <a16:creationId xmlns:a16="http://schemas.microsoft.com/office/drawing/2014/main" id="{68FA5187-C673-4CFC-BE06-10CF40B583E3}"/>
              </a:ext>
            </a:extLst>
          </p:cNvPr>
          <p:cNvPicPr>
            <a:picLocks noChangeAspect="1"/>
          </p:cNvPicPr>
          <p:nvPr/>
        </p:nvPicPr>
        <p:blipFill>
          <a:blip r:embed="rId3"/>
          <a:stretch>
            <a:fillRect/>
          </a:stretch>
        </p:blipFill>
        <p:spPr>
          <a:xfrm>
            <a:off x="1223865" y="1511935"/>
            <a:ext cx="4953415" cy="4945476"/>
          </a:xfrm>
          <a:prstGeom prst="rect">
            <a:avLst/>
          </a:prstGeom>
        </p:spPr>
      </p:pic>
    </p:spTree>
    <p:extLst>
      <p:ext uri="{BB962C8B-B14F-4D97-AF65-F5344CB8AC3E}">
        <p14:creationId xmlns:p14="http://schemas.microsoft.com/office/powerpoint/2010/main" val="31732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A7CE8F-AE05-4EC6-B9AF-AA93421C5DE2}"/>
              </a:ext>
            </a:extLst>
          </p:cNvPr>
          <p:cNvPicPr>
            <a:picLocks noChangeAspect="1"/>
          </p:cNvPicPr>
          <p:nvPr/>
        </p:nvPicPr>
        <p:blipFill rotWithShape="1">
          <a:blip r:embed="rId2"/>
          <a:srcRect r="20870"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B1E4E91-1291-446B-8DB6-B9647684B7DA}"/>
              </a:ext>
            </a:extLst>
          </p:cNvPr>
          <p:cNvSpPr>
            <a:spLocks noGrp="1"/>
          </p:cNvSpPr>
          <p:nvPr>
            <p:ph type="title"/>
          </p:nvPr>
        </p:nvSpPr>
        <p:spPr>
          <a:xfrm>
            <a:off x="677333" y="609600"/>
            <a:ext cx="3851123" cy="1320800"/>
          </a:xfrm>
        </p:spPr>
        <p:txBody>
          <a:bodyPr>
            <a:normAutofit/>
          </a:bodyPr>
          <a:lstStyle/>
          <a:p>
            <a:r>
              <a:rPr lang="en-US"/>
              <a:t>T05: Rehydration</a:t>
            </a:r>
            <a:endParaRPr lang="en-US" dirty="0"/>
          </a:p>
        </p:txBody>
      </p:sp>
      <p:sp>
        <p:nvSpPr>
          <p:cNvPr id="3" name="Content Placeholder 2">
            <a:extLst>
              <a:ext uri="{FF2B5EF4-FFF2-40B4-BE49-F238E27FC236}">
                <a16:creationId xmlns:a16="http://schemas.microsoft.com/office/drawing/2014/main" id="{0B60EB90-C9BA-4B4E-940E-79C597C9D79B}"/>
              </a:ext>
            </a:extLst>
          </p:cNvPr>
          <p:cNvSpPr>
            <a:spLocks noGrp="1"/>
          </p:cNvSpPr>
          <p:nvPr>
            <p:ph idx="1"/>
          </p:nvPr>
        </p:nvSpPr>
        <p:spPr>
          <a:xfrm>
            <a:off x="677334" y="2160589"/>
            <a:ext cx="3851122" cy="3880773"/>
          </a:xfrm>
        </p:spPr>
        <p:txBody>
          <a:bodyPr>
            <a:normAutofit/>
          </a:bodyPr>
          <a:lstStyle/>
          <a:p>
            <a:r>
              <a:rPr lang="en-US" dirty="0"/>
              <a:t>When loading from the list of events ALL of them must be applied</a:t>
            </a:r>
          </a:p>
          <a:p>
            <a:r>
              <a:rPr lang="en-US" dirty="0"/>
              <a:t>The Aggregate should then handle all the event types that changes the state</a:t>
            </a:r>
          </a:p>
          <a:p>
            <a:r>
              <a:rPr lang="en-US" dirty="0"/>
              <a:t>Note that, until now, only the Id is a state variable. Only the create event is handled </a:t>
            </a:r>
          </a:p>
        </p:txBody>
      </p:sp>
      <p:cxnSp>
        <p:nvCxnSpPr>
          <p:cNvPr id="3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928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standing in front of a car&#10;&#10;Description automatically generated">
            <a:extLst>
              <a:ext uri="{FF2B5EF4-FFF2-40B4-BE49-F238E27FC236}">
                <a16:creationId xmlns:a16="http://schemas.microsoft.com/office/drawing/2014/main" id="{9B1F3E7C-E954-422F-BEAE-D069706F48AA}"/>
              </a:ext>
            </a:extLst>
          </p:cNvPr>
          <p:cNvPicPr>
            <a:picLocks noChangeAspect="1"/>
          </p:cNvPicPr>
          <p:nvPr/>
        </p:nvPicPr>
        <p:blipFill rotWithShape="1">
          <a:blip r:embed="rId2"/>
          <a:srcRect l="17960" r="1706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4BC64EAB-AA13-4C2D-9B81-C01B449CEBB4}"/>
              </a:ext>
            </a:extLst>
          </p:cNvPr>
          <p:cNvSpPr>
            <a:spLocks noGrp="1"/>
          </p:cNvSpPr>
          <p:nvPr>
            <p:ph type="title"/>
          </p:nvPr>
        </p:nvSpPr>
        <p:spPr>
          <a:xfrm>
            <a:off x="677333" y="609600"/>
            <a:ext cx="3851123" cy="1320800"/>
          </a:xfrm>
        </p:spPr>
        <p:txBody>
          <a:bodyPr>
            <a:normAutofit/>
          </a:bodyPr>
          <a:lstStyle/>
          <a:p>
            <a:r>
              <a:rPr lang="en-US" dirty="0"/>
              <a:t>T06: Conflicts</a:t>
            </a:r>
          </a:p>
        </p:txBody>
      </p:sp>
      <p:sp>
        <p:nvSpPr>
          <p:cNvPr id="3" name="Content Placeholder 2">
            <a:extLst>
              <a:ext uri="{FF2B5EF4-FFF2-40B4-BE49-F238E27FC236}">
                <a16:creationId xmlns:a16="http://schemas.microsoft.com/office/drawing/2014/main" id="{FDDDA35E-4063-46EE-A99E-93D200E5659C}"/>
              </a:ext>
            </a:extLst>
          </p:cNvPr>
          <p:cNvSpPr>
            <a:spLocks noGrp="1"/>
          </p:cNvSpPr>
          <p:nvPr>
            <p:ph idx="1"/>
          </p:nvPr>
        </p:nvSpPr>
        <p:spPr>
          <a:xfrm>
            <a:off x="677334" y="2160589"/>
            <a:ext cx="3851122" cy="3880773"/>
          </a:xfrm>
        </p:spPr>
        <p:txBody>
          <a:bodyPr>
            <a:normAutofit/>
          </a:bodyPr>
          <a:lstStyle/>
          <a:p>
            <a:r>
              <a:rPr lang="en-US" dirty="0"/>
              <a:t>Sending two commands on the same aggregate can lead to unpredictable results</a:t>
            </a:r>
          </a:p>
          <a:p>
            <a:r>
              <a:rPr lang="en-US" dirty="0"/>
              <a:t>How the uniqueness of commands can be guaranteed?</a:t>
            </a:r>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94260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8325-C4BE-46FA-839A-C1E48C588644}"/>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a:t>Where it all started</a:t>
            </a:r>
            <a:endParaRPr lang="en-US" dirty="0"/>
          </a:p>
        </p:txBody>
      </p:sp>
      <p:sp>
        <p:nvSpPr>
          <p:cNvPr id="3" name="Content Placeholder 2">
            <a:extLst>
              <a:ext uri="{FF2B5EF4-FFF2-40B4-BE49-F238E27FC236}">
                <a16:creationId xmlns:a16="http://schemas.microsoft.com/office/drawing/2014/main" id="{598F33C4-80FB-4661-8379-457C2F73D1A9}"/>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Defined by Fowler in 2005</a:t>
            </a:r>
          </a:p>
          <a:p>
            <a:r>
              <a:rPr lang="en-US" dirty="0"/>
              <a:t>“The fundamental idea of Event Sourcing is that of ensuring every change to the state of an application is captured in an event object, and that these event objects are themselves stored in the sequence they were applied for the same lifetime as the application state itself.”</a:t>
            </a:r>
          </a:p>
          <a:p>
            <a:endParaRPr lang="en-US" dirty="0"/>
          </a:p>
        </p:txBody>
      </p:sp>
      <p:pic>
        <p:nvPicPr>
          <p:cNvPr id="7" name="Content Placeholder 6" descr="A star filled sky&#10;&#10;Description automatically generated">
            <a:extLst>
              <a:ext uri="{FF2B5EF4-FFF2-40B4-BE49-F238E27FC236}">
                <a16:creationId xmlns:a16="http://schemas.microsoft.com/office/drawing/2014/main" id="{C2095EE6-B901-40D2-9D62-E973B6E8D1C9}"/>
              </a:ext>
            </a:extLst>
          </p:cNvPr>
          <p:cNvPicPr>
            <a:picLocks noGrp="1" noChangeAspect="1"/>
          </p:cNvPicPr>
          <p:nvPr>
            <p:ph sz="half" idx="2"/>
          </p:nvPr>
        </p:nvPicPr>
        <p:blipFill rotWithShape="1">
          <a:blip r:embed="rId2"/>
          <a:srcRect l="12256" r="6015"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4192367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09FB-A0C4-4C32-B775-2508538803A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T07: Events versioning</a:t>
            </a:r>
          </a:p>
        </p:txBody>
      </p:sp>
      <p:sp>
        <p:nvSpPr>
          <p:cNvPr id="3" name="Content Placeholder 2">
            <a:extLst>
              <a:ext uri="{FF2B5EF4-FFF2-40B4-BE49-F238E27FC236}">
                <a16:creationId xmlns:a16="http://schemas.microsoft.com/office/drawing/2014/main" id="{56FB0A82-FF40-4394-BDB7-9C747557AE24}"/>
              </a:ext>
            </a:extLst>
          </p:cNvPr>
          <p:cNvSpPr>
            <a:spLocks noGrp="1"/>
          </p:cNvSpPr>
          <p:nvPr>
            <p:ph sz="half" idx="1"/>
          </p:nvPr>
        </p:nvSpPr>
        <p:spPr>
          <a:xfrm>
            <a:off x="677334" y="2160589"/>
            <a:ext cx="3851122" cy="3880773"/>
          </a:xfrm>
        </p:spPr>
        <p:txBody>
          <a:bodyPr vert="horz" lIns="91440" tIns="45720" rIns="91440" bIns="45720" rtlCol="0">
            <a:normAutofit/>
          </a:bodyPr>
          <a:lstStyle/>
          <a:p>
            <a:pPr>
              <a:lnSpc>
                <a:spcPct val="90000"/>
              </a:lnSpc>
            </a:pPr>
            <a:r>
              <a:rPr lang="en-US" sz="1700" dirty="0"/>
              <a:t>The key on the event store will be composed by Id and Version field</a:t>
            </a:r>
          </a:p>
          <a:p>
            <a:pPr>
              <a:lnSpc>
                <a:spcPct val="90000"/>
              </a:lnSpc>
            </a:pPr>
            <a:r>
              <a:rPr lang="en-US" sz="1700" dirty="0"/>
              <a:t>Each command will carry its “Expected Version”</a:t>
            </a:r>
          </a:p>
          <a:p>
            <a:pPr>
              <a:lnSpc>
                <a:spcPct val="90000"/>
              </a:lnSpc>
            </a:pPr>
            <a:r>
              <a:rPr lang="en-US" sz="1700" dirty="0"/>
              <a:t>Only commands with the correct version can be applied</a:t>
            </a:r>
          </a:p>
          <a:p>
            <a:pPr>
              <a:lnSpc>
                <a:spcPct val="90000"/>
              </a:lnSpc>
            </a:pPr>
            <a:r>
              <a:rPr lang="en-US" sz="1700" dirty="0"/>
              <a:t>If commands are not idempotent the commands must be applied in-order</a:t>
            </a:r>
          </a:p>
          <a:p>
            <a:pPr>
              <a:lnSpc>
                <a:spcPct val="90000"/>
              </a:lnSpc>
            </a:pPr>
            <a:endParaRPr lang="en-US" sz="1700" dirty="0"/>
          </a:p>
        </p:txBody>
      </p:sp>
      <p:pic>
        <p:nvPicPr>
          <p:cNvPr id="6" name="Content Placeholder 5" descr="A group of people standing in front of a large crowd of people&#10;&#10;Description automatically generated">
            <a:extLst>
              <a:ext uri="{FF2B5EF4-FFF2-40B4-BE49-F238E27FC236}">
                <a16:creationId xmlns:a16="http://schemas.microsoft.com/office/drawing/2014/main" id="{37A603FC-0852-4306-9943-FFC994136F80}"/>
              </a:ext>
            </a:extLst>
          </p:cNvPr>
          <p:cNvPicPr>
            <a:picLocks noGrp="1" noChangeAspect="1"/>
          </p:cNvPicPr>
          <p:nvPr>
            <p:ph sz="half" idx="2"/>
          </p:nvPr>
        </p:nvPicPr>
        <p:blipFill rotWithShape="1">
          <a:blip r:embed="rId2"/>
          <a:srcRect l="19616" r="3565"/>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560569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B8A08-13BC-4C2E-907C-051AF594664F}"/>
              </a:ext>
            </a:extLst>
          </p:cNvPr>
          <p:cNvSpPr>
            <a:spLocks noGrp="1"/>
          </p:cNvSpPr>
          <p:nvPr>
            <p:ph type="title"/>
          </p:nvPr>
        </p:nvSpPr>
        <p:spPr/>
        <p:txBody>
          <a:bodyPr/>
          <a:lstStyle/>
          <a:p>
            <a:r>
              <a:rPr lang="en-US" dirty="0"/>
              <a:t>T07: Events Versioning</a:t>
            </a:r>
          </a:p>
        </p:txBody>
      </p:sp>
      <p:grpSp>
        <p:nvGrpSpPr>
          <p:cNvPr id="110" name="Group 109">
            <a:extLst>
              <a:ext uri="{FF2B5EF4-FFF2-40B4-BE49-F238E27FC236}">
                <a16:creationId xmlns:a16="http://schemas.microsoft.com/office/drawing/2014/main" id="{23AE4958-C3CB-48BB-82CC-76D5F1794E24}"/>
              </a:ext>
            </a:extLst>
          </p:cNvPr>
          <p:cNvGrpSpPr/>
          <p:nvPr/>
        </p:nvGrpSpPr>
        <p:grpSpPr>
          <a:xfrm>
            <a:off x="424282" y="1932939"/>
            <a:ext cx="8346232" cy="4315461"/>
            <a:chOff x="840842" y="1780539"/>
            <a:chExt cx="8346232" cy="4315461"/>
          </a:xfrm>
        </p:grpSpPr>
        <p:sp>
          <p:nvSpPr>
            <p:cNvPr id="4" name="Rectangle: Rounded Corners 3">
              <a:extLst>
                <a:ext uri="{FF2B5EF4-FFF2-40B4-BE49-F238E27FC236}">
                  <a16:creationId xmlns:a16="http://schemas.microsoft.com/office/drawing/2014/main" id="{CABED4C1-62E4-44FD-839D-39DF359FCFDB}"/>
                </a:ext>
              </a:extLst>
            </p:cNvPr>
            <p:cNvSpPr/>
            <p:nvPr/>
          </p:nvSpPr>
          <p:spPr>
            <a:xfrm>
              <a:off x="840842" y="1780541"/>
              <a:ext cx="3647016" cy="43154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EC579EB-1868-4064-BBBD-2F5C8948C967}"/>
                </a:ext>
              </a:extLst>
            </p:cNvPr>
            <p:cNvSpPr/>
            <p:nvPr/>
          </p:nvSpPr>
          <p:spPr>
            <a:xfrm>
              <a:off x="5540058" y="1780539"/>
              <a:ext cx="3647016" cy="431546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BFEC6972-DBE1-4605-8DD5-31E60ECD2B05}"/>
                </a:ext>
              </a:extLst>
            </p:cNvPr>
            <p:cNvSpPr/>
            <p:nvPr/>
          </p:nvSpPr>
          <p:spPr>
            <a:xfrm>
              <a:off x="1434571" y="1930400"/>
              <a:ext cx="2466976" cy="89328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Last Version: 1</a:t>
              </a:r>
            </a:p>
          </p:txBody>
        </p:sp>
        <p:sp>
          <p:nvSpPr>
            <p:cNvPr id="12" name="Rectangle: Rounded Corners 11">
              <a:extLst>
                <a:ext uri="{FF2B5EF4-FFF2-40B4-BE49-F238E27FC236}">
                  <a16:creationId xmlns:a16="http://schemas.microsoft.com/office/drawing/2014/main" id="{1C9E4501-7619-4D21-BAF6-7FBA3AA16966}"/>
                </a:ext>
              </a:extLst>
            </p:cNvPr>
            <p:cNvSpPr/>
            <p:nvPr/>
          </p:nvSpPr>
          <p:spPr>
            <a:xfrm>
              <a:off x="6044618" y="1931511"/>
              <a:ext cx="2637897" cy="889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Last Version: 1</a:t>
              </a:r>
            </a:p>
          </p:txBody>
        </p:sp>
        <p:sp>
          <p:nvSpPr>
            <p:cNvPr id="13" name="Rectangle: Rounded Corners 12">
              <a:extLst>
                <a:ext uri="{FF2B5EF4-FFF2-40B4-BE49-F238E27FC236}">
                  <a16:creationId xmlns:a16="http://schemas.microsoft.com/office/drawing/2014/main" id="{841CAC03-341C-4BC1-B6EB-6A9BE7E64DA4}"/>
                </a:ext>
              </a:extLst>
            </p:cNvPr>
            <p:cNvSpPr/>
            <p:nvPr/>
          </p:nvSpPr>
          <p:spPr>
            <a:xfrm>
              <a:off x="6044618" y="3428999"/>
              <a:ext cx="2637897" cy="889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Add event with  Version 2</a:t>
              </a:r>
            </a:p>
          </p:txBody>
        </p:sp>
        <p:sp>
          <p:nvSpPr>
            <p:cNvPr id="15" name="Flowchart: Preparation 14">
              <a:extLst>
                <a:ext uri="{FF2B5EF4-FFF2-40B4-BE49-F238E27FC236}">
                  <a16:creationId xmlns:a16="http://schemas.microsoft.com/office/drawing/2014/main" id="{CF196C91-8717-4411-8623-01E6ABCBC049}"/>
                </a:ext>
              </a:extLst>
            </p:cNvPr>
            <p:cNvSpPr/>
            <p:nvPr/>
          </p:nvSpPr>
          <p:spPr>
            <a:xfrm>
              <a:off x="1434572" y="3429000"/>
              <a:ext cx="2466974" cy="895350"/>
            </a:xfrm>
            <a:prstGeom prst="flowChartPreparati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Compare Last  Versions</a:t>
              </a:r>
            </a:p>
          </p:txBody>
        </p:sp>
        <p:sp>
          <p:nvSpPr>
            <p:cNvPr id="16" name="Rectangle: Rounded Corners 15">
              <a:extLst>
                <a:ext uri="{FF2B5EF4-FFF2-40B4-BE49-F238E27FC236}">
                  <a16:creationId xmlns:a16="http://schemas.microsoft.com/office/drawing/2014/main" id="{F3061569-E672-4178-ACF0-D6951EB20C82}"/>
                </a:ext>
              </a:extLst>
            </p:cNvPr>
            <p:cNvSpPr/>
            <p:nvPr/>
          </p:nvSpPr>
          <p:spPr>
            <a:xfrm>
              <a:off x="6080603" y="4883941"/>
              <a:ext cx="2637896" cy="89217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Error</a:t>
              </a:r>
            </a:p>
          </p:txBody>
        </p:sp>
        <p:sp>
          <p:nvSpPr>
            <p:cNvPr id="17" name="Rectangle: Rounded Corners 16">
              <a:extLst>
                <a:ext uri="{FF2B5EF4-FFF2-40B4-BE49-F238E27FC236}">
                  <a16:creationId xmlns:a16="http://schemas.microsoft.com/office/drawing/2014/main" id="{1D6ED14F-5F02-4C9E-A654-065198900B32}"/>
                </a:ext>
              </a:extLst>
            </p:cNvPr>
            <p:cNvSpPr/>
            <p:nvPr/>
          </p:nvSpPr>
          <p:spPr>
            <a:xfrm>
              <a:off x="1434571" y="4883941"/>
              <a:ext cx="2466975" cy="89535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Last Version: 2</a:t>
              </a:r>
            </a:p>
          </p:txBody>
        </p:sp>
        <p:cxnSp>
          <p:nvCxnSpPr>
            <p:cNvPr id="23" name="Straight Arrow Connector 22">
              <a:extLst>
                <a:ext uri="{FF2B5EF4-FFF2-40B4-BE49-F238E27FC236}">
                  <a16:creationId xmlns:a16="http://schemas.microsoft.com/office/drawing/2014/main" id="{A9DB3032-0CFF-4965-A2BA-23448337337E}"/>
                </a:ext>
              </a:extLst>
            </p:cNvPr>
            <p:cNvCxnSpPr>
              <a:cxnSpLocks/>
              <a:stCxn id="7" idx="3"/>
              <a:endCxn id="12" idx="1"/>
            </p:cNvCxnSpPr>
            <p:nvPr/>
          </p:nvCxnSpPr>
          <p:spPr>
            <a:xfrm flipV="1">
              <a:off x="3901547" y="2376011"/>
              <a:ext cx="2143071" cy="1033"/>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E20A40-DF57-4435-B21F-32E5A0A192FB}"/>
                </a:ext>
              </a:extLst>
            </p:cNvPr>
            <p:cNvCxnSpPr>
              <a:cxnSpLocks/>
              <a:stCxn id="12" idx="2"/>
              <a:endCxn id="13" idx="0"/>
            </p:cNvCxnSpPr>
            <p:nvPr/>
          </p:nvCxnSpPr>
          <p:spPr>
            <a:xfrm>
              <a:off x="7363567" y="2820511"/>
              <a:ext cx="0" cy="608488"/>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3DBB24A-F0B8-4354-A262-7B0CAE362FDE}"/>
                </a:ext>
              </a:extLst>
            </p:cNvPr>
            <p:cNvCxnSpPr>
              <a:cxnSpLocks/>
              <a:stCxn id="13" idx="1"/>
              <a:endCxn id="15" idx="3"/>
            </p:cNvCxnSpPr>
            <p:nvPr/>
          </p:nvCxnSpPr>
          <p:spPr>
            <a:xfrm flipH="1">
              <a:off x="3901546" y="3873499"/>
              <a:ext cx="2143072" cy="3176"/>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24F6C05-2461-4898-ABF4-A0FC996AE683}"/>
                </a:ext>
              </a:extLst>
            </p:cNvPr>
            <p:cNvCxnSpPr>
              <a:cxnSpLocks/>
              <a:stCxn id="15" idx="2"/>
              <a:endCxn id="17" idx="0"/>
            </p:cNvCxnSpPr>
            <p:nvPr/>
          </p:nvCxnSpPr>
          <p:spPr>
            <a:xfrm>
              <a:off x="2668059" y="4324350"/>
              <a:ext cx="0" cy="55959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1B26EF4-2E6D-466D-BDF0-B582B4E71E83}"/>
                </a:ext>
              </a:extLst>
            </p:cNvPr>
            <p:cNvCxnSpPr>
              <a:cxnSpLocks/>
              <a:endCxn id="16" idx="1"/>
            </p:cNvCxnSpPr>
            <p:nvPr/>
          </p:nvCxnSpPr>
          <p:spPr>
            <a:xfrm>
              <a:off x="3613628" y="4238300"/>
              <a:ext cx="2466975" cy="1091728"/>
            </a:xfrm>
            <a:prstGeom prst="straightConnector1">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C6F1CB61-84F1-49F8-BCA3-EC876FFE8A98}"/>
              </a:ext>
            </a:extLst>
          </p:cNvPr>
          <p:cNvSpPr txBox="1"/>
          <p:nvPr/>
        </p:nvSpPr>
        <p:spPr>
          <a:xfrm>
            <a:off x="6167120" y="1444029"/>
            <a:ext cx="1404552" cy="369332"/>
          </a:xfrm>
          <a:prstGeom prst="rect">
            <a:avLst/>
          </a:prstGeom>
          <a:noFill/>
        </p:spPr>
        <p:txBody>
          <a:bodyPr wrap="none" rtlCol="0">
            <a:spAutoFit/>
          </a:bodyPr>
          <a:lstStyle/>
          <a:p>
            <a:r>
              <a:rPr lang="en-US" b="1" dirty="0"/>
              <a:t>Application</a:t>
            </a:r>
          </a:p>
        </p:txBody>
      </p:sp>
      <p:sp>
        <p:nvSpPr>
          <p:cNvPr id="112" name="TextBox 111">
            <a:extLst>
              <a:ext uri="{FF2B5EF4-FFF2-40B4-BE49-F238E27FC236}">
                <a16:creationId xmlns:a16="http://schemas.microsoft.com/office/drawing/2014/main" id="{18923526-9BA0-4E69-B0AB-925A56D7E5C5}"/>
              </a:ext>
            </a:extLst>
          </p:cNvPr>
          <p:cNvSpPr txBox="1"/>
          <p:nvPr/>
        </p:nvSpPr>
        <p:spPr>
          <a:xfrm>
            <a:off x="1432560" y="1431567"/>
            <a:ext cx="1162498" cy="369332"/>
          </a:xfrm>
          <a:prstGeom prst="rect">
            <a:avLst/>
          </a:prstGeom>
          <a:noFill/>
        </p:spPr>
        <p:txBody>
          <a:bodyPr wrap="none" rtlCol="0">
            <a:spAutoFit/>
          </a:bodyPr>
          <a:lstStyle/>
          <a:p>
            <a:r>
              <a:rPr lang="en-US" b="1" dirty="0"/>
              <a:t>Database</a:t>
            </a:r>
          </a:p>
        </p:txBody>
      </p:sp>
      <p:sp>
        <p:nvSpPr>
          <p:cNvPr id="113" name="TextBox 112">
            <a:extLst>
              <a:ext uri="{FF2B5EF4-FFF2-40B4-BE49-F238E27FC236}">
                <a16:creationId xmlns:a16="http://schemas.microsoft.com/office/drawing/2014/main" id="{B13F5E05-91D1-474F-A64C-6EC683E0F3F3}"/>
              </a:ext>
            </a:extLst>
          </p:cNvPr>
          <p:cNvSpPr txBox="1"/>
          <p:nvPr/>
        </p:nvSpPr>
        <p:spPr>
          <a:xfrm>
            <a:off x="4066813" y="2087045"/>
            <a:ext cx="1106393" cy="369332"/>
          </a:xfrm>
          <a:prstGeom prst="rect">
            <a:avLst/>
          </a:prstGeom>
          <a:noFill/>
        </p:spPr>
        <p:txBody>
          <a:bodyPr wrap="none" rtlCol="0">
            <a:spAutoFit/>
          </a:bodyPr>
          <a:lstStyle/>
          <a:p>
            <a:r>
              <a:rPr lang="en-US" b="1" dirty="0"/>
              <a:t>Retrieve</a:t>
            </a:r>
          </a:p>
        </p:txBody>
      </p:sp>
      <p:sp>
        <p:nvSpPr>
          <p:cNvPr id="114" name="TextBox 113">
            <a:extLst>
              <a:ext uri="{FF2B5EF4-FFF2-40B4-BE49-F238E27FC236}">
                <a16:creationId xmlns:a16="http://schemas.microsoft.com/office/drawing/2014/main" id="{7A819033-C296-41A2-97B4-D1BFB8362B6A}"/>
              </a:ext>
            </a:extLst>
          </p:cNvPr>
          <p:cNvSpPr txBox="1"/>
          <p:nvPr/>
        </p:nvSpPr>
        <p:spPr>
          <a:xfrm>
            <a:off x="6929452" y="3048079"/>
            <a:ext cx="958917" cy="369332"/>
          </a:xfrm>
          <a:prstGeom prst="rect">
            <a:avLst/>
          </a:prstGeom>
          <a:noFill/>
        </p:spPr>
        <p:txBody>
          <a:bodyPr wrap="none" rtlCol="0">
            <a:spAutoFit/>
          </a:bodyPr>
          <a:lstStyle/>
          <a:p>
            <a:r>
              <a:rPr lang="en-US" b="1" dirty="0"/>
              <a:t>Update</a:t>
            </a:r>
          </a:p>
        </p:txBody>
      </p:sp>
      <p:sp>
        <p:nvSpPr>
          <p:cNvPr id="115" name="TextBox 114">
            <a:extLst>
              <a:ext uri="{FF2B5EF4-FFF2-40B4-BE49-F238E27FC236}">
                <a16:creationId xmlns:a16="http://schemas.microsoft.com/office/drawing/2014/main" id="{BF523F66-6BF6-4B84-90CF-C191110BC952}"/>
              </a:ext>
            </a:extLst>
          </p:cNvPr>
          <p:cNvSpPr txBox="1"/>
          <p:nvPr/>
        </p:nvSpPr>
        <p:spPr>
          <a:xfrm rot="1541975">
            <a:off x="4036617" y="4647357"/>
            <a:ext cx="1590500" cy="369332"/>
          </a:xfrm>
          <a:prstGeom prst="rect">
            <a:avLst/>
          </a:prstGeom>
          <a:noFill/>
        </p:spPr>
        <p:txBody>
          <a:bodyPr wrap="none" rtlCol="0">
            <a:spAutoFit/>
          </a:bodyPr>
          <a:lstStyle/>
          <a:p>
            <a:r>
              <a:rPr lang="en-US" b="1" dirty="0"/>
              <a:t>Not Matching</a:t>
            </a:r>
          </a:p>
        </p:txBody>
      </p:sp>
      <p:sp>
        <p:nvSpPr>
          <p:cNvPr id="116" name="TextBox 115">
            <a:extLst>
              <a:ext uri="{FF2B5EF4-FFF2-40B4-BE49-F238E27FC236}">
                <a16:creationId xmlns:a16="http://schemas.microsoft.com/office/drawing/2014/main" id="{F79FDBB1-EC2F-46FE-A898-63A5E0C3C95D}"/>
              </a:ext>
            </a:extLst>
          </p:cNvPr>
          <p:cNvSpPr txBox="1"/>
          <p:nvPr/>
        </p:nvSpPr>
        <p:spPr>
          <a:xfrm>
            <a:off x="4223893" y="3655889"/>
            <a:ext cx="681597" cy="369332"/>
          </a:xfrm>
          <a:prstGeom prst="rect">
            <a:avLst/>
          </a:prstGeom>
          <a:noFill/>
        </p:spPr>
        <p:txBody>
          <a:bodyPr wrap="none" rtlCol="0">
            <a:spAutoFit/>
          </a:bodyPr>
          <a:lstStyle/>
          <a:p>
            <a:r>
              <a:rPr lang="en-US" b="1" dirty="0"/>
              <a:t>Save</a:t>
            </a:r>
          </a:p>
        </p:txBody>
      </p:sp>
      <p:sp>
        <p:nvSpPr>
          <p:cNvPr id="117" name="TextBox 116">
            <a:extLst>
              <a:ext uri="{FF2B5EF4-FFF2-40B4-BE49-F238E27FC236}">
                <a16:creationId xmlns:a16="http://schemas.microsoft.com/office/drawing/2014/main" id="{6B08E09E-7BE1-4F29-AAE4-B3C57C38679E}"/>
              </a:ext>
            </a:extLst>
          </p:cNvPr>
          <p:cNvSpPr txBox="1"/>
          <p:nvPr/>
        </p:nvSpPr>
        <p:spPr>
          <a:xfrm>
            <a:off x="2266609" y="4534967"/>
            <a:ext cx="1146468" cy="369332"/>
          </a:xfrm>
          <a:prstGeom prst="rect">
            <a:avLst/>
          </a:prstGeom>
          <a:noFill/>
        </p:spPr>
        <p:txBody>
          <a:bodyPr wrap="none" rtlCol="0">
            <a:spAutoFit/>
          </a:bodyPr>
          <a:lstStyle/>
          <a:p>
            <a:r>
              <a:rPr lang="en-US" b="1"/>
              <a:t>Matching</a:t>
            </a:r>
            <a:endParaRPr lang="en-US" b="1" dirty="0"/>
          </a:p>
        </p:txBody>
      </p:sp>
    </p:spTree>
    <p:extLst>
      <p:ext uri="{BB962C8B-B14F-4D97-AF65-F5344CB8AC3E}">
        <p14:creationId xmlns:p14="http://schemas.microsoft.com/office/powerpoint/2010/main" val="1956438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FB58-16C8-4DC1-9570-A35FE75E944B}"/>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T08: The Bus</a:t>
            </a:r>
          </a:p>
        </p:txBody>
      </p:sp>
      <p:sp>
        <p:nvSpPr>
          <p:cNvPr id="3" name="Content Placeholder 2">
            <a:extLst>
              <a:ext uri="{FF2B5EF4-FFF2-40B4-BE49-F238E27FC236}">
                <a16:creationId xmlns:a16="http://schemas.microsoft.com/office/drawing/2014/main" id="{2ADDF1FD-A5B8-4589-8574-AA49DAEC2720}"/>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We introduce the concept of Bus to</a:t>
            </a:r>
          </a:p>
          <a:p>
            <a:pPr lvl="1"/>
            <a:r>
              <a:rPr lang="en-US" dirty="0"/>
              <a:t>Send event to “external” systems and</a:t>
            </a:r>
          </a:p>
          <a:p>
            <a:pPr lvl="1"/>
            <a:r>
              <a:rPr lang="en-US" dirty="0"/>
              <a:t>Send command to Command Handlers</a:t>
            </a:r>
          </a:p>
          <a:p>
            <a:r>
              <a:rPr lang="en-US" dirty="0"/>
              <a:t>Should handle (at minimum)</a:t>
            </a:r>
          </a:p>
          <a:p>
            <a:pPr lvl="1"/>
            <a:r>
              <a:rPr lang="en-US" dirty="0"/>
              <a:t>Topics</a:t>
            </a:r>
          </a:p>
          <a:p>
            <a:pPr lvl="1"/>
            <a:r>
              <a:rPr lang="en-US" dirty="0"/>
              <a:t>Queues (if commands are </a:t>
            </a:r>
            <a:r>
              <a:rPr lang="en-US"/>
              <a:t>not idempotent)</a:t>
            </a:r>
            <a:endParaRPr lang="en-US" dirty="0"/>
          </a:p>
        </p:txBody>
      </p:sp>
      <p:pic>
        <p:nvPicPr>
          <p:cNvPr id="6" name="Content Placeholder 5" descr="A yellow school bus driving down a street&#10;&#10;Description automatically generated">
            <a:extLst>
              <a:ext uri="{FF2B5EF4-FFF2-40B4-BE49-F238E27FC236}">
                <a16:creationId xmlns:a16="http://schemas.microsoft.com/office/drawing/2014/main" id="{2604553D-C3B1-4499-A80C-B107CE978737}"/>
              </a:ext>
            </a:extLst>
          </p:cNvPr>
          <p:cNvPicPr>
            <a:picLocks noGrp="1" noChangeAspect="1"/>
          </p:cNvPicPr>
          <p:nvPr>
            <p:ph sz="half" idx="2"/>
          </p:nvPr>
        </p:nvPicPr>
        <p:blipFill rotWithShape="1">
          <a:blip r:embed="rId2"/>
          <a:srcRect l="9941" r="12951"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172675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T08: The Bus</a:t>
            </a:r>
          </a:p>
        </p:txBody>
      </p:sp>
      <p:pic>
        <p:nvPicPr>
          <p:cNvPr id="3" name="Picture 2">
            <a:extLst>
              <a:ext uri="{FF2B5EF4-FFF2-40B4-BE49-F238E27FC236}">
                <a16:creationId xmlns:a16="http://schemas.microsoft.com/office/drawing/2014/main" id="{BA14B921-1E53-440A-AB58-784444AAE3B8}"/>
              </a:ext>
            </a:extLst>
          </p:cNvPr>
          <p:cNvPicPr>
            <a:picLocks noChangeAspect="1"/>
          </p:cNvPicPr>
          <p:nvPr/>
        </p:nvPicPr>
        <p:blipFill>
          <a:blip r:embed="rId3"/>
          <a:stretch>
            <a:fillRect/>
          </a:stretch>
        </p:blipFill>
        <p:spPr>
          <a:xfrm>
            <a:off x="1133460" y="2648370"/>
            <a:ext cx="3057952" cy="1552792"/>
          </a:xfrm>
          <a:prstGeom prst="rect">
            <a:avLst/>
          </a:prstGeom>
        </p:spPr>
      </p:pic>
    </p:spTree>
    <p:extLst>
      <p:ext uri="{BB962C8B-B14F-4D97-AF65-F5344CB8AC3E}">
        <p14:creationId xmlns:p14="http://schemas.microsoft.com/office/powerpoint/2010/main" val="2933482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9610-796F-4DDD-838C-8EEE0A50E60B}"/>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T09: Read (Query) Model</a:t>
            </a:r>
          </a:p>
        </p:txBody>
      </p:sp>
      <p:sp>
        <p:nvSpPr>
          <p:cNvPr id="3" name="Content Placeholder 2">
            <a:extLst>
              <a:ext uri="{FF2B5EF4-FFF2-40B4-BE49-F238E27FC236}">
                <a16:creationId xmlns:a16="http://schemas.microsoft.com/office/drawing/2014/main" id="{78454BDE-FFDC-45B8-8157-0D07D7440801}"/>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Ideally there is one Read Model for each type query    </a:t>
            </a:r>
          </a:p>
          <a:p>
            <a:r>
              <a:rPr lang="en-US" dirty="0"/>
              <a:t>Represents the data in the form easiest to search with </a:t>
            </a:r>
          </a:p>
          <a:p>
            <a:r>
              <a:rPr lang="en-US" dirty="0"/>
              <a:t>It's like a “Materialized View”</a:t>
            </a:r>
          </a:p>
          <a:p>
            <a:r>
              <a:rPr lang="en-US" dirty="0"/>
              <a:t>Usually is a flat table that can be interrogated via simple SELECT (or Projections in NoSQL language)</a:t>
            </a:r>
          </a:p>
        </p:txBody>
      </p:sp>
      <p:pic>
        <p:nvPicPr>
          <p:cNvPr id="6" name="Content Placeholder 5" descr="A picture containing bird, holding, man&#10;&#10;Description automatically generated">
            <a:extLst>
              <a:ext uri="{FF2B5EF4-FFF2-40B4-BE49-F238E27FC236}">
                <a16:creationId xmlns:a16="http://schemas.microsoft.com/office/drawing/2014/main" id="{8336AC30-5E75-4881-B74E-5D6FC5D28DE2}"/>
              </a:ext>
            </a:extLst>
          </p:cNvPr>
          <p:cNvPicPr>
            <a:picLocks noGrp="1" noChangeAspect="1"/>
          </p:cNvPicPr>
          <p:nvPr>
            <p:ph sz="half" idx="2"/>
          </p:nvPr>
        </p:nvPicPr>
        <p:blipFill rotWithShape="1">
          <a:blip r:embed="rId2"/>
          <a:srcRect l="21196" r="1696"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2824542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T09: Read (Query) Model</a:t>
            </a:r>
          </a:p>
        </p:txBody>
      </p:sp>
      <p:pic>
        <p:nvPicPr>
          <p:cNvPr id="3" name="Picture 2">
            <a:extLst>
              <a:ext uri="{FF2B5EF4-FFF2-40B4-BE49-F238E27FC236}">
                <a16:creationId xmlns:a16="http://schemas.microsoft.com/office/drawing/2014/main" id="{DB1A12B8-9416-44AD-974D-4399AC6FF96F}"/>
              </a:ext>
            </a:extLst>
          </p:cNvPr>
          <p:cNvPicPr>
            <a:picLocks noChangeAspect="1"/>
          </p:cNvPicPr>
          <p:nvPr/>
        </p:nvPicPr>
        <p:blipFill>
          <a:blip r:embed="rId3"/>
          <a:stretch>
            <a:fillRect/>
          </a:stretch>
        </p:blipFill>
        <p:spPr>
          <a:xfrm>
            <a:off x="2354697" y="2757393"/>
            <a:ext cx="3343742" cy="1343212"/>
          </a:xfrm>
          <a:prstGeom prst="rect">
            <a:avLst/>
          </a:prstGeom>
        </p:spPr>
      </p:pic>
    </p:spTree>
    <p:extLst>
      <p:ext uri="{BB962C8B-B14F-4D97-AF65-F5344CB8AC3E}">
        <p14:creationId xmlns:p14="http://schemas.microsoft.com/office/powerpoint/2010/main" val="311060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8E76-14E8-41C1-AA26-973AE86AB0F3}"/>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T09: Event Handlers</a:t>
            </a:r>
          </a:p>
        </p:txBody>
      </p:sp>
      <p:sp>
        <p:nvSpPr>
          <p:cNvPr id="3" name="Content Placeholder 2">
            <a:extLst>
              <a:ext uri="{FF2B5EF4-FFF2-40B4-BE49-F238E27FC236}">
                <a16:creationId xmlns:a16="http://schemas.microsoft.com/office/drawing/2014/main" id="{92122DD5-7B8F-425C-ADE5-F68F2E6CA353}"/>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They build the Read Model                                 </a:t>
            </a:r>
          </a:p>
          <a:p>
            <a:r>
              <a:rPr lang="en-US" dirty="0"/>
              <a:t>The receive events and create a view on data              </a:t>
            </a:r>
          </a:p>
          <a:p>
            <a:r>
              <a:rPr lang="en-US" dirty="0"/>
              <a:t>Are similar to Data Warehouse system but in “Real-Time”</a:t>
            </a:r>
          </a:p>
          <a:p>
            <a:r>
              <a:rPr lang="en-US" dirty="0"/>
              <a:t>They can access external services to enrich the information received</a:t>
            </a:r>
          </a:p>
        </p:txBody>
      </p:sp>
      <p:pic>
        <p:nvPicPr>
          <p:cNvPr id="5" name="Content Placeholder 4">
            <a:extLst>
              <a:ext uri="{FF2B5EF4-FFF2-40B4-BE49-F238E27FC236}">
                <a16:creationId xmlns:a16="http://schemas.microsoft.com/office/drawing/2014/main" id="{2BD43D2C-1380-418B-834B-8DE5AA822C21}"/>
              </a:ext>
            </a:extLst>
          </p:cNvPr>
          <p:cNvPicPr>
            <a:picLocks noGrp="1" noChangeAspect="1"/>
          </p:cNvPicPr>
          <p:nvPr>
            <p:ph sz="half" idx="2"/>
          </p:nvPr>
        </p:nvPicPr>
        <p:blipFill rotWithShape="1">
          <a:blip r:embed="rId2"/>
          <a:srcRect l="15835" r="7346"/>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2546083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T09: Event Handlers</a:t>
            </a:r>
          </a:p>
        </p:txBody>
      </p:sp>
      <p:pic>
        <p:nvPicPr>
          <p:cNvPr id="4" name="Picture 3">
            <a:extLst>
              <a:ext uri="{FF2B5EF4-FFF2-40B4-BE49-F238E27FC236}">
                <a16:creationId xmlns:a16="http://schemas.microsoft.com/office/drawing/2014/main" id="{4AB2BB08-A017-4734-A2C5-4D026131BD3C}"/>
              </a:ext>
            </a:extLst>
          </p:cNvPr>
          <p:cNvPicPr>
            <a:picLocks noChangeAspect="1"/>
          </p:cNvPicPr>
          <p:nvPr/>
        </p:nvPicPr>
        <p:blipFill>
          <a:blip r:embed="rId3"/>
          <a:stretch>
            <a:fillRect/>
          </a:stretch>
        </p:blipFill>
        <p:spPr>
          <a:xfrm>
            <a:off x="751087" y="1646408"/>
            <a:ext cx="4806433" cy="4703700"/>
          </a:xfrm>
          <a:prstGeom prst="rect">
            <a:avLst/>
          </a:prstGeom>
        </p:spPr>
      </p:pic>
    </p:spTree>
    <p:extLst>
      <p:ext uri="{BB962C8B-B14F-4D97-AF65-F5344CB8AC3E}">
        <p14:creationId xmlns:p14="http://schemas.microsoft.com/office/powerpoint/2010/main" val="385658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E020-6DD2-42B2-A91D-665DD4D4C2FD}"/>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T09: The Projections</a:t>
            </a:r>
          </a:p>
        </p:txBody>
      </p:sp>
      <p:sp>
        <p:nvSpPr>
          <p:cNvPr id="3" name="Content Placeholder 2">
            <a:extLst>
              <a:ext uri="{FF2B5EF4-FFF2-40B4-BE49-F238E27FC236}">
                <a16:creationId xmlns:a16="http://schemas.microsoft.com/office/drawing/2014/main" id="{8ABD347B-E15F-4181-AF38-8BB9084DE70C}"/>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Exposes the content of the Read Model</a:t>
            </a:r>
          </a:p>
          <a:p>
            <a:r>
              <a:rPr lang="en-US" dirty="0"/>
              <a:t>They can be “merged” with the Event Handlers</a:t>
            </a:r>
          </a:p>
          <a:p>
            <a:r>
              <a:rPr lang="en-US" dirty="0"/>
              <a:t>Projections and Event Handlers should be the easiest part to write</a:t>
            </a:r>
          </a:p>
          <a:p>
            <a:pPr lvl="1"/>
            <a:r>
              <a:rPr lang="en-US" dirty="0"/>
              <a:t>Perfect to be left to Juniors or external teams</a:t>
            </a:r>
          </a:p>
        </p:txBody>
      </p:sp>
      <p:pic>
        <p:nvPicPr>
          <p:cNvPr id="6" name="Content Placeholder 5" descr="A picture containing light, dark&#10;&#10;Description automatically generated">
            <a:extLst>
              <a:ext uri="{FF2B5EF4-FFF2-40B4-BE49-F238E27FC236}">
                <a16:creationId xmlns:a16="http://schemas.microsoft.com/office/drawing/2014/main" id="{A85BDC34-4847-4164-BD98-0AC0ADFBE212}"/>
              </a:ext>
            </a:extLst>
          </p:cNvPr>
          <p:cNvPicPr>
            <a:picLocks noGrp="1" noChangeAspect="1"/>
          </p:cNvPicPr>
          <p:nvPr>
            <p:ph sz="half" idx="2"/>
          </p:nvPr>
        </p:nvPicPr>
        <p:blipFill rotWithShape="1">
          <a:blip r:embed="rId2"/>
          <a:srcRect l="2602" r="4406"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2908620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T09: Event Handlers</a:t>
            </a:r>
          </a:p>
        </p:txBody>
      </p:sp>
      <p:pic>
        <p:nvPicPr>
          <p:cNvPr id="3" name="Picture 2">
            <a:extLst>
              <a:ext uri="{FF2B5EF4-FFF2-40B4-BE49-F238E27FC236}">
                <a16:creationId xmlns:a16="http://schemas.microsoft.com/office/drawing/2014/main" id="{09D778A6-A50C-4F5D-B447-CFB04A6B0797}"/>
              </a:ext>
            </a:extLst>
          </p:cNvPr>
          <p:cNvPicPr>
            <a:picLocks noChangeAspect="1"/>
          </p:cNvPicPr>
          <p:nvPr/>
        </p:nvPicPr>
        <p:blipFill>
          <a:blip r:embed="rId3"/>
          <a:stretch>
            <a:fillRect/>
          </a:stretch>
        </p:blipFill>
        <p:spPr>
          <a:xfrm>
            <a:off x="1109222" y="2093009"/>
            <a:ext cx="6315956" cy="4077269"/>
          </a:xfrm>
          <a:prstGeom prst="rect">
            <a:avLst/>
          </a:prstGeom>
        </p:spPr>
      </p:pic>
    </p:spTree>
    <p:extLst>
      <p:ext uri="{BB962C8B-B14F-4D97-AF65-F5344CB8AC3E}">
        <p14:creationId xmlns:p14="http://schemas.microsoft.com/office/powerpoint/2010/main" val="3862151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4F3E5-6EDF-4B53-BFA6-B9BF6EF8D032}"/>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The basic ideas</a:t>
            </a:r>
          </a:p>
        </p:txBody>
      </p:sp>
      <p:sp>
        <p:nvSpPr>
          <p:cNvPr id="3" name="Content Placeholder 2">
            <a:extLst>
              <a:ext uri="{FF2B5EF4-FFF2-40B4-BE49-F238E27FC236}">
                <a16:creationId xmlns:a16="http://schemas.microsoft.com/office/drawing/2014/main" id="{4BC007D5-9634-47F0-9FFD-1E6465A91523}"/>
              </a:ext>
            </a:extLst>
          </p:cNvPr>
          <p:cNvSpPr>
            <a:spLocks noGrp="1"/>
          </p:cNvSpPr>
          <p:nvPr>
            <p:ph sz="half" idx="1"/>
          </p:nvPr>
        </p:nvSpPr>
        <p:spPr>
          <a:xfrm>
            <a:off x="677334" y="2160589"/>
            <a:ext cx="3851122" cy="3880773"/>
          </a:xfrm>
        </p:spPr>
        <p:txBody>
          <a:bodyPr vert="horz" lIns="91440" tIns="45720" rIns="91440" bIns="45720" rtlCol="0">
            <a:normAutofit/>
          </a:bodyPr>
          <a:lstStyle/>
          <a:p>
            <a:pPr>
              <a:lnSpc>
                <a:spcPct val="90000"/>
              </a:lnSpc>
            </a:pPr>
            <a:r>
              <a:rPr lang="en-US" dirty="0"/>
              <a:t>DDD: Increases the Domain concept to Write and Read Models</a:t>
            </a:r>
            <a:endParaRPr lang="en-US"/>
          </a:p>
          <a:p>
            <a:pPr>
              <a:lnSpc>
                <a:spcPct val="90000"/>
              </a:lnSpc>
            </a:pPr>
            <a:r>
              <a:rPr lang="en-US" dirty="0"/>
              <a:t>Actors Model:</a:t>
            </a:r>
            <a:endParaRPr lang="en-US"/>
          </a:p>
          <a:p>
            <a:pPr lvl="1">
              <a:lnSpc>
                <a:spcPct val="90000"/>
              </a:lnSpc>
            </a:pPr>
            <a:r>
              <a:rPr lang="en-US" dirty="0"/>
              <a:t>Every Domain has its own </a:t>
            </a:r>
            <a:r>
              <a:rPr lang="en-US"/>
              <a:t>independant</a:t>
            </a:r>
            <a:r>
              <a:rPr lang="en-US" dirty="0"/>
              <a:t> storage</a:t>
            </a:r>
            <a:endParaRPr lang="en-US"/>
          </a:p>
          <a:p>
            <a:pPr lvl="1">
              <a:lnSpc>
                <a:spcPct val="90000"/>
              </a:lnSpc>
            </a:pPr>
            <a:r>
              <a:rPr lang="en-US" dirty="0"/>
              <a:t>The Domain state is changeable and visible by the external environment only through Messages</a:t>
            </a:r>
            <a:endParaRPr lang="en-US"/>
          </a:p>
          <a:p>
            <a:pPr>
              <a:lnSpc>
                <a:spcPct val="90000"/>
              </a:lnSpc>
            </a:pPr>
            <a:r>
              <a:rPr lang="en-US" dirty="0"/>
              <a:t>Microservices: The Read and Write models are isolated services</a:t>
            </a:r>
            <a:endParaRPr lang="en-US"/>
          </a:p>
          <a:p>
            <a:pPr>
              <a:lnSpc>
                <a:spcPct val="90000"/>
              </a:lnSpc>
            </a:pPr>
            <a:endParaRPr lang="en-US"/>
          </a:p>
        </p:txBody>
      </p:sp>
      <p:pic>
        <p:nvPicPr>
          <p:cNvPr id="9" name="Content Placeholder 8" descr="A close up of text on a white background&#10;&#10;Description automatically generated">
            <a:extLst>
              <a:ext uri="{FF2B5EF4-FFF2-40B4-BE49-F238E27FC236}">
                <a16:creationId xmlns:a16="http://schemas.microsoft.com/office/drawing/2014/main" id="{94313DE3-0941-4FEA-8AD2-52C0BE89302F}"/>
              </a:ext>
            </a:extLst>
          </p:cNvPr>
          <p:cNvPicPr>
            <a:picLocks noGrp="1" noChangeAspect="1"/>
          </p:cNvPicPr>
          <p:nvPr>
            <p:ph sz="half" idx="2"/>
          </p:nvPr>
        </p:nvPicPr>
        <p:blipFill rotWithShape="1">
          <a:blip r:embed="rId2"/>
          <a:srcRect t="18751" r="-1" b="15889"/>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3331639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C14A-A5D6-46C6-B4E0-362A1E1E2DBC}"/>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The Mythical Real-Time Db</a:t>
            </a:r>
          </a:p>
        </p:txBody>
      </p:sp>
      <p:sp>
        <p:nvSpPr>
          <p:cNvPr id="3" name="Content Placeholder 2">
            <a:extLst>
              <a:ext uri="{FF2B5EF4-FFF2-40B4-BE49-F238E27FC236}">
                <a16:creationId xmlns:a16="http://schemas.microsoft.com/office/drawing/2014/main" id="{22A9EA40-35AE-4F9F-B6FF-CE5C3513E64A}"/>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Real-time make sense only within a defined timespan</a:t>
            </a:r>
          </a:p>
          <a:p>
            <a:pPr lvl="1"/>
            <a:r>
              <a:rPr lang="en-US" dirty="0"/>
              <a:t>Real time in railway systems is “in less than 350ms”</a:t>
            </a:r>
          </a:p>
          <a:p>
            <a:r>
              <a:rPr lang="en-US" dirty="0"/>
              <a:t>The usage of bus introduce a delay between the application of the command and the availability of the data: This is the Eventual Consistency</a:t>
            </a:r>
          </a:p>
          <a:p>
            <a:r>
              <a:rPr lang="en-US" dirty="0"/>
              <a:t>The same happens when locking a table for a transaction</a:t>
            </a:r>
          </a:p>
        </p:txBody>
      </p:sp>
      <p:pic>
        <p:nvPicPr>
          <p:cNvPr id="6" name="Content Placeholder 5" descr="A close up of a logo&#10;&#10;Description automatically generated">
            <a:extLst>
              <a:ext uri="{FF2B5EF4-FFF2-40B4-BE49-F238E27FC236}">
                <a16:creationId xmlns:a16="http://schemas.microsoft.com/office/drawing/2014/main" id="{F31E02AF-CA9B-4482-9775-77ED6073E304}"/>
              </a:ext>
            </a:extLst>
          </p:cNvPr>
          <p:cNvPicPr>
            <a:picLocks noGrp="1" noChangeAspect="1"/>
          </p:cNvPicPr>
          <p:nvPr>
            <p:ph sz="half" idx="2"/>
          </p:nvPr>
        </p:nvPicPr>
        <p:blipFill rotWithShape="1">
          <a:blip r:embed="rId2"/>
          <a:srcRect l="6071" r="31262"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429211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se up of text on a black background&#10;&#10;Description automatically generated">
            <a:extLst>
              <a:ext uri="{FF2B5EF4-FFF2-40B4-BE49-F238E27FC236}">
                <a16:creationId xmlns:a16="http://schemas.microsoft.com/office/drawing/2014/main" id="{E7629D5E-A53B-494C-8767-210687548F54}"/>
              </a:ext>
            </a:extLst>
          </p:cNvPr>
          <p:cNvPicPr>
            <a:picLocks noGrp="1" noChangeAspect="1"/>
          </p:cNvPicPr>
          <p:nvPr>
            <p:ph sz="half" idx="2"/>
          </p:nvPr>
        </p:nvPicPr>
        <p:blipFill rotWithShape="1">
          <a:blip r:embed="rId2"/>
          <a:srcRect t="15902" r="-1" b="27180"/>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250C14A-A5D6-46C6-B4E0-362A1E1E2DBC}"/>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Eventual Consistency</a:t>
            </a:r>
          </a:p>
        </p:txBody>
      </p:sp>
      <p:sp>
        <p:nvSpPr>
          <p:cNvPr id="3" name="Content Placeholder 2">
            <a:extLst>
              <a:ext uri="{FF2B5EF4-FFF2-40B4-BE49-F238E27FC236}">
                <a16:creationId xmlns:a16="http://schemas.microsoft.com/office/drawing/2014/main" id="{22A9EA40-35AE-4F9F-B6FF-CE5C3513E64A}"/>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Eventual consistency is a consistency model used in distributed computing to achieve high availability that informally guarantees that, if no new updates are made to a given data item, eventually all accesses to that item will return the last updated value.</a:t>
            </a:r>
          </a:p>
          <a:p>
            <a:r>
              <a:rPr lang="en-US" dirty="0"/>
              <a:t>If you can’t afford a “Please re-issue your request” or “Item not available anymore…please step aside</a:t>
            </a:r>
          </a:p>
        </p:txBody>
      </p:sp>
    </p:spTree>
    <p:extLst>
      <p:ext uri="{BB962C8B-B14F-4D97-AF65-F5344CB8AC3E}">
        <p14:creationId xmlns:p14="http://schemas.microsoft.com/office/powerpoint/2010/main" val="3498253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T04: Event Handlers</a:t>
            </a:r>
          </a:p>
        </p:txBody>
      </p:sp>
      <p:pic>
        <p:nvPicPr>
          <p:cNvPr id="3" name="Picture 2">
            <a:extLst>
              <a:ext uri="{FF2B5EF4-FFF2-40B4-BE49-F238E27FC236}">
                <a16:creationId xmlns:a16="http://schemas.microsoft.com/office/drawing/2014/main" id="{312392CF-2410-496F-B922-F2D6DD8974A6}"/>
              </a:ext>
            </a:extLst>
          </p:cNvPr>
          <p:cNvPicPr>
            <a:picLocks noChangeAspect="1"/>
          </p:cNvPicPr>
          <p:nvPr/>
        </p:nvPicPr>
        <p:blipFill>
          <a:blip r:embed="rId3"/>
          <a:stretch>
            <a:fillRect/>
          </a:stretch>
        </p:blipFill>
        <p:spPr>
          <a:xfrm>
            <a:off x="555150" y="1270000"/>
            <a:ext cx="3180509" cy="4758041"/>
          </a:xfrm>
          <a:prstGeom prst="rect">
            <a:avLst/>
          </a:prstGeom>
        </p:spPr>
      </p:pic>
      <p:pic>
        <p:nvPicPr>
          <p:cNvPr id="5" name="Picture 4">
            <a:extLst>
              <a:ext uri="{FF2B5EF4-FFF2-40B4-BE49-F238E27FC236}">
                <a16:creationId xmlns:a16="http://schemas.microsoft.com/office/drawing/2014/main" id="{6F5B8E05-D92A-47CD-BC1C-C55588AF0414}"/>
              </a:ext>
            </a:extLst>
          </p:cNvPr>
          <p:cNvPicPr>
            <a:picLocks noChangeAspect="1"/>
          </p:cNvPicPr>
          <p:nvPr/>
        </p:nvPicPr>
        <p:blipFill>
          <a:blip r:embed="rId4"/>
          <a:stretch>
            <a:fillRect/>
          </a:stretch>
        </p:blipFill>
        <p:spPr>
          <a:xfrm>
            <a:off x="3942420" y="2172214"/>
            <a:ext cx="3541585" cy="3018397"/>
          </a:xfrm>
          <a:prstGeom prst="rect">
            <a:avLst/>
          </a:prstGeom>
        </p:spPr>
      </p:pic>
    </p:spTree>
    <p:extLst>
      <p:ext uri="{BB962C8B-B14F-4D97-AF65-F5344CB8AC3E}">
        <p14:creationId xmlns:p14="http://schemas.microsoft.com/office/powerpoint/2010/main" val="2178738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rty old room&#10;&#10;Description automatically generated">
            <a:extLst>
              <a:ext uri="{FF2B5EF4-FFF2-40B4-BE49-F238E27FC236}">
                <a16:creationId xmlns:a16="http://schemas.microsoft.com/office/drawing/2014/main" id="{1F88BF32-FF04-420A-A6CF-EEE04279302A}"/>
              </a:ext>
            </a:extLst>
          </p:cNvPr>
          <p:cNvPicPr>
            <a:picLocks noChangeAspect="1"/>
          </p:cNvPicPr>
          <p:nvPr/>
        </p:nvPicPr>
        <p:blipFill rotWithShape="1">
          <a:blip r:embed="rId2"/>
          <a:srcRect t="2530" r="-2" b="10901"/>
          <a:stretch/>
        </p:blipFill>
        <p:spPr>
          <a:xfrm>
            <a:off x="5994400" y="-121921"/>
            <a:ext cx="6197600"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DFF7DAB5-5FF5-4708-801D-61C24072F5D4}"/>
              </a:ext>
            </a:extLst>
          </p:cNvPr>
          <p:cNvSpPr>
            <a:spLocks noGrp="1"/>
          </p:cNvSpPr>
          <p:nvPr>
            <p:ph type="title"/>
          </p:nvPr>
        </p:nvSpPr>
        <p:spPr>
          <a:xfrm>
            <a:off x="677333" y="609600"/>
            <a:ext cx="3851123" cy="1320800"/>
          </a:xfrm>
        </p:spPr>
        <p:txBody>
          <a:bodyPr>
            <a:normAutofit/>
          </a:bodyPr>
          <a:lstStyle/>
          <a:p>
            <a:r>
              <a:rPr lang="en-US" dirty="0"/>
              <a:t>T10: Refactoring</a:t>
            </a:r>
          </a:p>
        </p:txBody>
      </p:sp>
      <p:sp>
        <p:nvSpPr>
          <p:cNvPr id="9" name="Content Placeholder 8">
            <a:extLst>
              <a:ext uri="{FF2B5EF4-FFF2-40B4-BE49-F238E27FC236}">
                <a16:creationId xmlns:a16="http://schemas.microsoft.com/office/drawing/2014/main" id="{BC8172E4-3563-41F7-B5CB-5D724C299556}"/>
              </a:ext>
            </a:extLst>
          </p:cNvPr>
          <p:cNvSpPr>
            <a:spLocks noGrp="1"/>
          </p:cNvSpPr>
          <p:nvPr>
            <p:ph idx="1"/>
          </p:nvPr>
        </p:nvSpPr>
        <p:spPr>
          <a:xfrm>
            <a:off x="677334" y="2373949"/>
            <a:ext cx="5540586" cy="3880773"/>
          </a:xfrm>
        </p:spPr>
        <p:txBody>
          <a:bodyPr>
            <a:normAutofit/>
          </a:bodyPr>
          <a:lstStyle/>
          <a:p>
            <a:r>
              <a:rPr lang="en-US" dirty="0"/>
              <a:t>Find all Apply invocations and store method definitions</a:t>
            </a:r>
          </a:p>
          <a:p>
            <a:r>
              <a:rPr lang="en-US" dirty="0"/>
              <a:t>Move all the “Apply” logic into an </a:t>
            </a:r>
            <a:r>
              <a:rPr lang="en-US" dirty="0" err="1"/>
              <a:t>AggregateRoot</a:t>
            </a:r>
            <a:r>
              <a:rPr lang="en-US" dirty="0"/>
              <a:t> base class</a:t>
            </a:r>
          </a:p>
          <a:p>
            <a:r>
              <a:rPr lang="en-US" dirty="0"/>
              <a:t>Save the correspondence between Event Name and Deserialization</a:t>
            </a:r>
          </a:p>
          <a:p>
            <a:endParaRPr lang="en-US" dirty="0"/>
          </a:p>
        </p:txBody>
      </p:sp>
      <p:cxnSp>
        <p:nvCxnSpPr>
          <p:cNvPr id="12" name="Straight Connector 11">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91228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A7953A-3185-412A-BE3F-799D4F70BB95}"/>
              </a:ext>
            </a:extLst>
          </p:cNvPr>
          <p:cNvPicPr>
            <a:picLocks noChangeAspect="1"/>
          </p:cNvPicPr>
          <p:nvPr/>
        </p:nvPicPr>
        <p:blipFill rotWithShape="1">
          <a:blip r:embed="rId2"/>
          <a:srcRect l="15727" r="6010"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7DC68AA0-9071-47A1-9B1E-316AB70A703D}"/>
              </a:ext>
            </a:extLst>
          </p:cNvPr>
          <p:cNvSpPr>
            <a:spLocks noGrp="1"/>
          </p:cNvSpPr>
          <p:nvPr>
            <p:ph type="title"/>
          </p:nvPr>
        </p:nvSpPr>
        <p:spPr>
          <a:xfrm>
            <a:off x="677333" y="609600"/>
            <a:ext cx="3851123" cy="1320800"/>
          </a:xfrm>
        </p:spPr>
        <p:txBody>
          <a:bodyPr>
            <a:normAutofit/>
          </a:bodyPr>
          <a:lstStyle/>
          <a:p>
            <a:r>
              <a:rPr lang="en-US" dirty="0"/>
              <a:t>T11: Snapshots</a:t>
            </a:r>
          </a:p>
        </p:txBody>
      </p:sp>
      <p:sp>
        <p:nvSpPr>
          <p:cNvPr id="3" name="Content Placeholder 2">
            <a:extLst>
              <a:ext uri="{FF2B5EF4-FFF2-40B4-BE49-F238E27FC236}">
                <a16:creationId xmlns:a16="http://schemas.microsoft.com/office/drawing/2014/main" id="{1EC3484C-53BD-44A7-AAD8-A3B280E529BC}"/>
              </a:ext>
            </a:extLst>
          </p:cNvPr>
          <p:cNvSpPr>
            <a:spLocks noGrp="1"/>
          </p:cNvSpPr>
          <p:nvPr>
            <p:ph idx="1"/>
          </p:nvPr>
        </p:nvSpPr>
        <p:spPr>
          <a:xfrm>
            <a:off x="677334" y="2160589"/>
            <a:ext cx="3851122" cy="3880773"/>
          </a:xfrm>
        </p:spPr>
        <p:txBody>
          <a:bodyPr>
            <a:normAutofit/>
          </a:bodyPr>
          <a:lstStyle/>
          <a:p>
            <a:r>
              <a:rPr lang="en-US" dirty="0"/>
              <a:t>When too much events are created you can add “Restore Points”</a:t>
            </a:r>
          </a:p>
          <a:p>
            <a:r>
              <a:rPr lang="en-US" dirty="0"/>
              <a:t>Save the state of the object like with CQRS</a:t>
            </a:r>
          </a:p>
          <a:p>
            <a:r>
              <a:rPr lang="en-US" dirty="0"/>
              <a:t>When Rehydrating</a:t>
            </a:r>
          </a:p>
          <a:p>
            <a:pPr lvl="1"/>
            <a:r>
              <a:rPr lang="en-US" dirty="0"/>
              <a:t>Find the last Snapshot and Apply</a:t>
            </a:r>
          </a:p>
          <a:p>
            <a:pPr lvl="1"/>
            <a:r>
              <a:rPr lang="en-US" dirty="0"/>
              <a:t>Start reading events </a:t>
            </a:r>
          </a:p>
          <a:p>
            <a:r>
              <a:rPr lang="en-US" dirty="0"/>
              <a:t>Typically the state already exists on the object</a:t>
            </a:r>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5324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person, indoor, hand, holding&#10;&#10;Description automatically generated">
            <a:extLst>
              <a:ext uri="{FF2B5EF4-FFF2-40B4-BE49-F238E27FC236}">
                <a16:creationId xmlns:a16="http://schemas.microsoft.com/office/drawing/2014/main" id="{9D50E180-C755-4618-883C-81D9B1C331AB}"/>
              </a:ext>
            </a:extLst>
          </p:cNvPr>
          <p:cNvPicPr>
            <a:picLocks noChangeAspect="1"/>
          </p:cNvPicPr>
          <p:nvPr/>
        </p:nvPicPr>
        <p:blipFill rotWithShape="1">
          <a:blip r:embed="rId2"/>
          <a:srcRect l="7706" t="9091" r="1353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A3602340-472F-4EDE-A1B9-968BF0A2217E}"/>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The Red Pill</a:t>
            </a:r>
          </a:p>
        </p:txBody>
      </p:sp>
      <p:sp>
        <p:nvSpPr>
          <p:cNvPr id="3" name="Text Placeholder 2">
            <a:extLst>
              <a:ext uri="{FF2B5EF4-FFF2-40B4-BE49-F238E27FC236}">
                <a16:creationId xmlns:a16="http://schemas.microsoft.com/office/drawing/2014/main" id="{5E4C6836-5D3B-45EF-B49D-D1722F8E8B32}"/>
              </a:ext>
            </a:extLst>
          </p:cNvPr>
          <p:cNvSpPr>
            <a:spLocks noGrp="1"/>
          </p:cNvSpPr>
          <p:nvPr>
            <p:ph type="body" idx="1"/>
          </p:nvPr>
        </p:nvSpPr>
        <p:spPr>
          <a:xfrm>
            <a:off x="677335" y="4050831"/>
            <a:ext cx="4079721" cy="1096901"/>
          </a:xfrm>
        </p:spPr>
        <p:txBody>
          <a:bodyPr vert="horz" lIns="91440" tIns="45720" rIns="91440" bIns="45720" rtlCol="0" anchor="t">
            <a:normAutofit/>
          </a:bodyPr>
          <a:lstStyle/>
          <a:p>
            <a:pPr algn="r"/>
            <a:endParaRPr lang="en-US" sz="1600"/>
          </a:p>
        </p:txBody>
      </p:sp>
    </p:spTree>
    <p:extLst>
      <p:ext uri="{BB962C8B-B14F-4D97-AF65-F5344CB8AC3E}">
        <p14:creationId xmlns:p14="http://schemas.microsoft.com/office/powerpoint/2010/main" val="1173894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person, indoor, hand, holding&#10;&#10;Description automatically generated">
            <a:extLst>
              <a:ext uri="{FF2B5EF4-FFF2-40B4-BE49-F238E27FC236}">
                <a16:creationId xmlns:a16="http://schemas.microsoft.com/office/drawing/2014/main" id="{0D944E15-8938-441C-B3B1-065703F5E7E5}"/>
              </a:ext>
            </a:extLst>
          </p:cNvPr>
          <p:cNvPicPr>
            <a:picLocks noChangeAspect="1"/>
          </p:cNvPicPr>
          <p:nvPr/>
        </p:nvPicPr>
        <p:blipFill rotWithShape="1">
          <a:blip r:embed="rId2">
            <a:duotone>
              <a:prstClr val="black"/>
              <a:schemeClr val="tx2">
                <a:tint val="45000"/>
                <a:satMod val="400000"/>
              </a:schemeClr>
            </a:duotone>
            <a:alphaModFix amt="40000"/>
          </a:blip>
          <a:srcRect t="18174" b="6826"/>
          <a:stretch/>
        </p:blipFill>
        <p:spPr>
          <a:xfrm>
            <a:off x="20" y="10"/>
            <a:ext cx="12191980" cy="6857990"/>
          </a:xfrm>
          <a:prstGeom prst="rect">
            <a:avLst/>
          </a:prstGeom>
        </p:spPr>
      </p:pic>
      <p:sp>
        <p:nvSpPr>
          <p:cNvPr id="2" name="Title 1">
            <a:extLst>
              <a:ext uri="{FF2B5EF4-FFF2-40B4-BE49-F238E27FC236}">
                <a16:creationId xmlns:a16="http://schemas.microsoft.com/office/drawing/2014/main" id="{A2FCFA4E-A882-436B-B0AD-E8A539276C29}"/>
              </a:ext>
            </a:extLst>
          </p:cNvPr>
          <p:cNvSpPr>
            <a:spLocks noGrp="1"/>
          </p:cNvSpPr>
          <p:nvPr>
            <p:ph type="title"/>
          </p:nvPr>
        </p:nvSpPr>
        <p:spPr/>
        <p:txBody>
          <a:bodyPr>
            <a:normAutofit/>
          </a:bodyPr>
          <a:lstStyle/>
          <a:p>
            <a:r>
              <a:rPr lang="en-US" dirty="0"/>
              <a:t>What is missing</a:t>
            </a:r>
          </a:p>
        </p:txBody>
      </p:sp>
      <p:sp>
        <p:nvSpPr>
          <p:cNvPr id="3" name="Content Placeholder 2">
            <a:extLst>
              <a:ext uri="{FF2B5EF4-FFF2-40B4-BE49-F238E27FC236}">
                <a16:creationId xmlns:a16="http://schemas.microsoft.com/office/drawing/2014/main" id="{A2B08C84-1BC1-43F3-94C6-735F3FE663C9}"/>
              </a:ext>
            </a:extLst>
          </p:cNvPr>
          <p:cNvSpPr>
            <a:spLocks noGrp="1"/>
          </p:cNvSpPr>
          <p:nvPr>
            <p:ph idx="1"/>
          </p:nvPr>
        </p:nvSpPr>
        <p:spPr/>
        <p:txBody>
          <a:bodyPr>
            <a:normAutofit/>
          </a:bodyPr>
          <a:lstStyle/>
          <a:p>
            <a:pPr>
              <a:lnSpc>
                <a:spcPct val="90000"/>
              </a:lnSpc>
            </a:pPr>
            <a:r>
              <a:rPr lang="en-US" sz="1500" dirty="0">
                <a:solidFill>
                  <a:srgbClr val="FFFFFF"/>
                </a:solidFill>
              </a:rPr>
              <a:t>What we have seen until now is only a toy implementation. Several issues should be addressed e.g. (but not limited to): </a:t>
            </a:r>
          </a:p>
          <a:p>
            <a:pPr lvl="1">
              <a:lnSpc>
                <a:spcPct val="90000"/>
              </a:lnSpc>
            </a:pPr>
            <a:r>
              <a:rPr lang="en-US" sz="1500" dirty="0">
                <a:solidFill>
                  <a:srgbClr val="FFFFFF"/>
                </a:solidFill>
              </a:rPr>
              <a:t>Bus failures: in these examples we assume the bus never fails. We should use a subsystem that handles these situations, like a retry policy to send the Events</a:t>
            </a:r>
          </a:p>
          <a:p>
            <a:pPr lvl="1">
              <a:lnSpc>
                <a:spcPct val="90000"/>
              </a:lnSpc>
            </a:pPr>
            <a:r>
              <a:rPr lang="en-US" sz="1500" dirty="0">
                <a:solidFill>
                  <a:srgbClr val="FFFFFF"/>
                </a:solidFill>
              </a:rPr>
              <a:t>Messages not sent after the update (may be we should first send messages then save the data)</a:t>
            </a:r>
          </a:p>
          <a:p>
            <a:pPr lvl="1">
              <a:lnSpc>
                <a:spcPct val="90000"/>
              </a:lnSpc>
            </a:pPr>
            <a:r>
              <a:rPr lang="en-US" sz="1500" dirty="0">
                <a:solidFill>
                  <a:srgbClr val="FFFFFF"/>
                </a:solidFill>
              </a:rPr>
              <a:t>The “toxic” messages will be sent typically on the “Dead Letter” queues. Someone should take care of them!</a:t>
            </a:r>
          </a:p>
          <a:p>
            <a:pPr lvl="1">
              <a:lnSpc>
                <a:spcPct val="90000"/>
              </a:lnSpc>
            </a:pPr>
            <a:r>
              <a:rPr lang="en-US" sz="1500" dirty="0">
                <a:solidFill>
                  <a:srgbClr val="FFFFFF"/>
                </a:solidFill>
              </a:rPr>
              <a:t>Use only when fitting: an example would be a Tree data structure. Sometimes the effort to build a Domain is simply too big</a:t>
            </a:r>
          </a:p>
        </p:txBody>
      </p:sp>
    </p:spTree>
    <p:extLst>
      <p:ext uri="{BB962C8B-B14F-4D97-AF65-F5344CB8AC3E}">
        <p14:creationId xmlns:p14="http://schemas.microsoft.com/office/powerpoint/2010/main" val="1105891755"/>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A55253-C3BF-409D-B909-6FFFEAF66429}"/>
              </a:ext>
            </a:extLst>
          </p:cNvPr>
          <p:cNvPicPr>
            <a:picLocks noChangeAspect="1"/>
          </p:cNvPicPr>
          <p:nvPr/>
        </p:nvPicPr>
        <p:blipFill rotWithShape="1">
          <a:blip r:embed="rId2"/>
          <a:srcRect t="767" r="2" b="19593"/>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7927FE6-A55D-4B73-AA85-41590777708A}"/>
              </a:ext>
            </a:extLst>
          </p:cNvPr>
          <p:cNvSpPr>
            <a:spLocks noGrp="1"/>
          </p:cNvSpPr>
          <p:nvPr>
            <p:ph type="title"/>
          </p:nvPr>
        </p:nvSpPr>
        <p:spPr>
          <a:xfrm>
            <a:off x="677333" y="609600"/>
            <a:ext cx="3851123" cy="1320800"/>
          </a:xfrm>
        </p:spPr>
        <p:txBody>
          <a:bodyPr>
            <a:normAutofit/>
          </a:bodyPr>
          <a:lstStyle/>
          <a:p>
            <a:r>
              <a:rPr lang="en-US" dirty="0"/>
              <a:t>Simplest possible thing</a:t>
            </a:r>
          </a:p>
        </p:txBody>
      </p:sp>
      <p:sp>
        <p:nvSpPr>
          <p:cNvPr id="3" name="Content Placeholder 2">
            <a:extLst>
              <a:ext uri="{FF2B5EF4-FFF2-40B4-BE49-F238E27FC236}">
                <a16:creationId xmlns:a16="http://schemas.microsoft.com/office/drawing/2014/main" id="{D41E71FE-C708-469C-8FB6-F2C325CE8D78}"/>
              </a:ext>
            </a:extLst>
          </p:cNvPr>
          <p:cNvSpPr>
            <a:spLocks noGrp="1"/>
          </p:cNvSpPr>
          <p:nvPr>
            <p:ph idx="1"/>
          </p:nvPr>
        </p:nvSpPr>
        <p:spPr>
          <a:xfrm>
            <a:off x="677334" y="2160589"/>
            <a:ext cx="3851122" cy="3880773"/>
          </a:xfrm>
        </p:spPr>
        <p:txBody>
          <a:bodyPr>
            <a:normAutofit/>
          </a:bodyPr>
          <a:lstStyle/>
          <a:p>
            <a:r>
              <a:rPr lang="en-US" dirty="0"/>
              <a:t>An example from Greg Young of a simple CQRS system to handle a Warehouse, stubs based</a:t>
            </a:r>
          </a:p>
          <a:p>
            <a:r>
              <a:rPr lang="en-US" dirty="0"/>
              <a:t>Extended with</a:t>
            </a:r>
          </a:p>
          <a:p>
            <a:pPr lvl="1"/>
            <a:r>
              <a:rPr lang="en-US" dirty="0"/>
              <a:t>RabbitMQ</a:t>
            </a:r>
          </a:p>
          <a:p>
            <a:pPr lvl="1"/>
            <a:r>
              <a:rPr lang="en-US" dirty="0"/>
              <a:t>MongoDB</a:t>
            </a:r>
          </a:p>
          <a:p>
            <a:pPr lvl="1"/>
            <a:r>
              <a:rPr lang="en-US" dirty="0"/>
              <a:t>AngularJS</a:t>
            </a:r>
          </a:p>
          <a:p>
            <a:r>
              <a:rPr lang="en-US" dirty="0"/>
              <a:t>The new implementation can show a reliable template for a real CQRS application</a:t>
            </a:r>
          </a:p>
        </p:txBody>
      </p:sp>
    </p:spTree>
    <p:extLst>
      <p:ext uri="{BB962C8B-B14F-4D97-AF65-F5344CB8AC3E}">
        <p14:creationId xmlns:p14="http://schemas.microsoft.com/office/powerpoint/2010/main" val="2394387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standing next to a body of water&#10;&#10;Description automatically generated">
            <a:extLst>
              <a:ext uri="{FF2B5EF4-FFF2-40B4-BE49-F238E27FC236}">
                <a16:creationId xmlns:a16="http://schemas.microsoft.com/office/drawing/2014/main" id="{FC2DCA3F-E91A-4FD7-A445-D145D0D49DAA}"/>
              </a:ext>
            </a:extLst>
          </p:cNvPr>
          <p:cNvPicPr>
            <a:picLocks noChangeAspect="1"/>
          </p:cNvPicPr>
          <p:nvPr/>
        </p:nvPicPr>
        <p:blipFill rotWithShape="1">
          <a:blip r:embed="rId2"/>
          <a:srcRect l="21239" t="909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4B1D889-C719-48B4-BED5-AE95E6919D82}"/>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Thank You!</a:t>
            </a:r>
          </a:p>
        </p:txBody>
      </p:sp>
      <p:sp>
        <p:nvSpPr>
          <p:cNvPr id="3" name="Text Placeholder 2">
            <a:extLst>
              <a:ext uri="{FF2B5EF4-FFF2-40B4-BE49-F238E27FC236}">
                <a16:creationId xmlns:a16="http://schemas.microsoft.com/office/drawing/2014/main" id="{906133C6-29E3-4402-9C98-088D5CCCC7DB}"/>
              </a:ext>
            </a:extLst>
          </p:cNvPr>
          <p:cNvSpPr>
            <a:spLocks noGrp="1"/>
          </p:cNvSpPr>
          <p:nvPr>
            <p:ph type="body" idx="1"/>
          </p:nvPr>
        </p:nvSpPr>
        <p:spPr>
          <a:xfrm>
            <a:off x="677335" y="4050831"/>
            <a:ext cx="4079721" cy="1096901"/>
          </a:xfrm>
        </p:spPr>
        <p:txBody>
          <a:bodyPr vert="horz" lIns="91440" tIns="45720" rIns="91440" bIns="45720" rtlCol="0" anchor="t">
            <a:normAutofit/>
          </a:bodyPr>
          <a:lstStyle/>
          <a:p>
            <a:pPr algn="r"/>
            <a:endParaRPr lang="en-US" sz="1600"/>
          </a:p>
        </p:txBody>
      </p:sp>
    </p:spTree>
    <p:extLst>
      <p:ext uri="{BB962C8B-B14F-4D97-AF65-F5344CB8AC3E}">
        <p14:creationId xmlns:p14="http://schemas.microsoft.com/office/powerpoint/2010/main" val="3829672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helf, book, indoor, scene&#10;&#10;Description automatically generated">
            <a:extLst>
              <a:ext uri="{FF2B5EF4-FFF2-40B4-BE49-F238E27FC236}">
                <a16:creationId xmlns:a16="http://schemas.microsoft.com/office/drawing/2014/main" id="{2FBF9F84-AB74-4A8E-8B01-5CFD54A62B58}"/>
              </a:ext>
            </a:extLst>
          </p:cNvPr>
          <p:cNvPicPr>
            <a:picLocks noChangeAspect="1"/>
          </p:cNvPicPr>
          <p:nvPr/>
        </p:nvPicPr>
        <p:blipFill rotWithShape="1">
          <a:blip r:embed="rId2"/>
          <a:srcRect l="11361" r="11530"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130CC18-3EFE-4B42-81D1-0EA1074599AB}"/>
              </a:ext>
            </a:extLst>
          </p:cNvPr>
          <p:cNvSpPr>
            <a:spLocks noGrp="1"/>
          </p:cNvSpPr>
          <p:nvPr>
            <p:ph type="title"/>
          </p:nvPr>
        </p:nvSpPr>
        <p:spPr>
          <a:xfrm>
            <a:off x="677333" y="609600"/>
            <a:ext cx="3851123" cy="1320800"/>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88A29F63-39A3-4B3D-8483-A4C3FB8130B4}"/>
              </a:ext>
            </a:extLst>
          </p:cNvPr>
          <p:cNvSpPr>
            <a:spLocks noGrp="1"/>
          </p:cNvSpPr>
          <p:nvPr>
            <p:ph idx="1"/>
          </p:nvPr>
        </p:nvSpPr>
        <p:spPr>
          <a:xfrm>
            <a:off x="677334" y="2160589"/>
            <a:ext cx="3851122" cy="3880773"/>
          </a:xfrm>
        </p:spPr>
        <p:txBody>
          <a:bodyPr>
            <a:normAutofit/>
          </a:bodyPr>
          <a:lstStyle/>
          <a:p>
            <a:pPr>
              <a:lnSpc>
                <a:spcPct val="90000"/>
              </a:lnSpc>
            </a:pPr>
            <a:r>
              <a:rPr lang="en-US" sz="1500" b="1" dirty="0"/>
              <a:t>Eric Evans</a:t>
            </a:r>
            <a:r>
              <a:rPr lang="en-US" sz="1500" dirty="0"/>
              <a:t>, Domain-Driven Design, </a:t>
            </a:r>
            <a:r>
              <a:rPr lang="en-US" sz="1500" i="1" dirty="0"/>
              <a:t>Addison-Wesley, 2003</a:t>
            </a:r>
          </a:p>
          <a:p>
            <a:pPr>
              <a:lnSpc>
                <a:spcPct val="90000"/>
              </a:lnSpc>
            </a:pPr>
            <a:r>
              <a:rPr lang="en-US" sz="1500" b="1" dirty="0"/>
              <a:t>Jimmy Nilsson</a:t>
            </a:r>
            <a:r>
              <a:rPr lang="en-US" sz="1500" dirty="0"/>
              <a:t>, Applying Domain-Driven Design and Patterns, </a:t>
            </a:r>
            <a:r>
              <a:rPr lang="en-US" sz="1500" i="1" dirty="0"/>
              <a:t>Pearson, 2006</a:t>
            </a:r>
          </a:p>
          <a:p>
            <a:pPr>
              <a:lnSpc>
                <a:spcPct val="90000"/>
              </a:lnSpc>
            </a:pPr>
            <a:r>
              <a:rPr lang="en-US" sz="1500" b="1" dirty="0"/>
              <a:t>Vaughn Vernon</a:t>
            </a:r>
            <a:r>
              <a:rPr lang="en-US" sz="1500" dirty="0"/>
              <a:t>, Implementing Domain Driven Design, </a:t>
            </a:r>
            <a:r>
              <a:rPr lang="en-US" sz="1500" i="1" dirty="0"/>
              <a:t>Pearson, 2013</a:t>
            </a:r>
          </a:p>
          <a:p>
            <a:pPr>
              <a:lnSpc>
                <a:spcPct val="90000"/>
              </a:lnSpc>
            </a:pPr>
            <a:r>
              <a:rPr lang="en-US" sz="1500" b="1" dirty="0"/>
              <a:t>Greg Young’s Simplest Possible Thing (C#)</a:t>
            </a:r>
            <a:r>
              <a:rPr lang="en-US" sz="1500" dirty="0"/>
              <a:t>, </a:t>
            </a:r>
            <a:r>
              <a:rPr lang="en-US" sz="1500" dirty="0">
                <a:hlinkClick r:id="rId3"/>
              </a:rPr>
              <a:t>https://github.com/gregoryyoung/m-r</a:t>
            </a:r>
            <a:endParaRPr lang="en-US" sz="1500" dirty="0"/>
          </a:p>
          <a:p>
            <a:pPr>
              <a:lnSpc>
                <a:spcPct val="90000"/>
              </a:lnSpc>
            </a:pPr>
            <a:r>
              <a:rPr lang="en-US" sz="1500" b="1" dirty="0"/>
              <a:t>Martin Fowler</a:t>
            </a:r>
            <a:r>
              <a:rPr lang="en-US" sz="1500" dirty="0"/>
              <a:t>, </a:t>
            </a:r>
            <a:r>
              <a:rPr lang="en-US" sz="1500" dirty="0">
                <a:hlinkClick r:id="rId4"/>
              </a:rPr>
              <a:t>https://martinfowler.com</a:t>
            </a:r>
            <a:endParaRPr lang="en-US" sz="1500" dirty="0"/>
          </a:p>
          <a:p>
            <a:pPr>
              <a:lnSpc>
                <a:spcPct val="90000"/>
              </a:lnSpc>
            </a:pPr>
            <a:r>
              <a:rPr lang="en-US" sz="1500" b="1" dirty="0"/>
              <a:t>Jimmy </a:t>
            </a:r>
            <a:r>
              <a:rPr lang="en-US" sz="1500" b="1" dirty="0" err="1"/>
              <a:t>Bogard</a:t>
            </a:r>
            <a:r>
              <a:rPr lang="en-US" sz="1500" dirty="0"/>
              <a:t>, </a:t>
            </a:r>
            <a:r>
              <a:rPr lang="en-US" sz="1500" dirty="0">
                <a:hlinkClick r:id="rId5"/>
              </a:rPr>
              <a:t>https://jimmybogard.com</a:t>
            </a:r>
            <a:endParaRPr lang="en-US" sz="1500" dirty="0"/>
          </a:p>
          <a:p>
            <a:pPr>
              <a:lnSpc>
                <a:spcPct val="90000"/>
              </a:lnSpc>
            </a:pPr>
            <a:endParaRPr lang="en-US" sz="1500" dirty="0"/>
          </a:p>
        </p:txBody>
      </p:sp>
    </p:spTree>
    <p:extLst>
      <p:ext uri="{BB962C8B-B14F-4D97-AF65-F5344CB8AC3E}">
        <p14:creationId xmlns:p14="http://schemas.microsoft.com/office/powerpoint/2010/main" val="563471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959B-D5E4-44D9-BCC3-3DEA7488E07F}"/>
              </a:ext>
            </a:extLst>
          </p:cNvPr>
          <p:cNvSpPr>
            <a:spLocks noGrp="1"/>
          </p:cNvSpPr>
          <p:nvPr>
            <p:ph type="title"/>
          </p:nvPr>
        </p:nvSpPr>
        <p:spPr/>
        <p:txBody>
          <a:bodyPr/>
          <a:lstStyle/>
          <a:p>
            <a:r>
              <a:rPr lang="en-US" dirty="0"/>
              <a:t>10K Feet View</a:t>
            </a:r>
          </a:p>
        </p:txBody>
      </p:sp>
      <p:grpSp>
        <p:nvGrpSpPr>
          <p:cNvPr id="8" name="Group 7">
            <a:extLst>
              <a:ext uri="{FF2B5EF4-FFF2-40B4-BE49-F238E27FC236}">
                <a16:creationId xmlns:a16="http://schemas.microsoft.com/office/drawing/2014/main" id="{EF101B0D-F534-4E74-AD38-AB81789FE603}"/>
              </a:ext>
            </a:extLst>
          </p:cNvPr>
          <p:cNvGrpSpPr/>
          <p:nvPr/>
        </p:nvGrpSpPr>
        <p:grpSpPr>
          <a:xfrm>
            <a:off x="566274" y="1930400"/>
            <a:ext cx="8366506" cy="3541316"/>
            <a:chOff x="566274" y="1930400"/>
            <a:chExt cx="8366506" cy="3541316"/>
          </a:xfrm>
        </p:grpSpPr>
        <p:sp>
          <p:nvSpPr>
            <p:cNvPr id="3" name="Flowchart: Magnetic Disk 2">
              <a:extLst>
                <a:ext uri="{FF2B5EF4-FFF2-40B4-BE49-F238E27FC236}">
                  <a16:creationId xmlns:a16="http://schemas.microsoft.com/office/drawing/2014/main" id="{75E9B813-9787-4E07-A9B6-65E4D240F56D}"/>
                </a:ext>
              </a:extLst>
            </p:cNvPr>
            <p:cNvSpPr/>
            <p:nvPr/>
          </p:nvSpPr>
          <p:spPr>
            <a:xfrm>
              <a:off x="1007163" y="1930400"/>
              <a:ext cx="939567" cy="981511"/>
            </a:xfrm>
            <a:prstGeom prst="flowChartMagneticDisk">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Event Store</a:t>
              </a:r>
            </a:p>
          </p:txBody>
        </p:sp>
        <p:sp>
          <p:nvSpPr>
            <p:cNvPr id="4" name="Rectangle: Rounded Corners 3">
              <a:extLst>
                <a:ext uri="{FF2B5EF4-FFF2-40B4-BE49-F238E27FC236}">
                  <a16:creationId xmlns:a16="http://schemas.microsoft.com/office/drawing/2014/main" id="{6ED0F276-3A86-47F3-BC79-CBD85186B84C}"/>
                </a:ext>
              </a:extLst>
            </p:cNvPr>
            <p:cNvSpPr/>
            <p:nvPr/>
          </p:nvSpPr>
          <p:spPr>
            <a:xfrm>
              <a:off x="3827005" y="2109090"/>
              <a:ext cx="1473666" cy="627035"/>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Command Handler</a:t>
              </a:r>
            </a:p>
          </p:txBody>
        </p:sp>
        <p:sp>
          <p:nvSpPr>
            <p:cNvPr id="9" name="Flowchart: Magnetic Disk 8">
              <a:extLst>
                <a:ext uri="{FF2B5EF4-FFF2-40B4-BE49-F238E27FC236}">
                  <a16:creationId xmlns:a16="http://schemas.microsoft.com/office/drawing/2014/main" id="{778FDE45-1E12-4FC5-8622-AD45C9A82803}"/>
                </a:ext>
              </a:extLst>
            </p:cNvPr>
            <p:cNvSpPr/>
            <p:nvPr/>
          </p:nvSpPr>
          <p:spPr>
            <a:xfrm>
              <a:off x="929574" y="4490205"/>
              <a:ext cx="939567" cy="981511"/>
            </a:xfrm>
            <a:prstGeom prst="flowChartMagneticDisk">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Read Model</a:t>
              </a:r>
            </a:p>
          </p:txBody>
        </p:sp>
        <p:sp>
          <p:nvSpPr>
            <p:cNvPr id="10" name="Rectangle: Rounded Corners 9">
              <a:extLst>
                <a:ext uri="{FF2B5EF4-FFF2-40B4-BE49-F238E27FC236}">
                  <a16:creationId xmlns:a16="http://schemas.microsoft.com/office/drawing/2014/main" id="{4E26147C-D4E7-4E41-BC31-A2185503AEAA}"/>
                </a:ext>
              </a:extLst>
            </p:cNvPr>
            <p:cNvSpPr/>
            <p:nvPr/>
          </p:nvSpPr>
          <p:spPr>
            <a:xfrm>
              <a:off x="2476378" y="3730558"/>
              <a:ext cx="1473666" cy="62703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Event Handler</a:t>
              </a:r>
            </a:p>
          </p:txBody>
        </p:sp>
        <p:sp>
          <p:nvSpPr>
            <p:cNvPr id="11" name="Rectangle: Rounded Corners 10">
              <a:extLst>
                <a:ext uri="{FF2B5EF4-FFF2-40B4-BE49-F238E27FC236}">
                  <a16:creationId xmlns:a16="http://schemas.microsoft.com/office/drawing/2014/main" id="{8746E508-E911-4674-894E-0014353DAEC4}"/>
                </a:ext>
              </a:extLst>
            </p:cNvPr>
            <p:cNvSpPr/>
            <p:nvPr/>
          </p:nvSpPr>
          <p:spPr>
            <a:xfrm>
              <a:off x="6219186" y="1930400"/>
              <a:ext cx="767109" cy="3541299"/>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a:t>
              </a:r>
            </a:p>
          </p:txBody>
        </p:sp>
        <p:cxnSp>
          <p:nvCxnSpPr>
            <p:cNvPr id="14" name="Straight Arrow Connector 13">
              <a:extLst>
                <a:ext uri="{FF2B5EF4-FFF2-40B4-BE49-F238E27FC236}">
                  <a16:creationId xmlns:a16="http://schemas.microsoft.com/office/drawing/2014/main" id="{87C90238-87E1-4284-A402-9F523B4AA609}"/>
                </a:ext>
              </a:extLst>
            </p:cNvPr>
            <p:cNvCxnSpPr>
              <a:cxnSpLocks/>
              <a:endCxn id="4" idx="3"/>
            </p:cNvCxnSpPr>
            <p:nvPr/>
          </p:nvCxnSpPr>
          <p:spPr>
            <a:xfrm flipH="1">
              <a:off x="5300671" y="2422608"/>
              <a:ext cx="918515" cy="0"/>
            </a:xfrm>
            <a:prstGeom prst="straightConnector1">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316E2-E84E-448F-A210-D94A7D2C7B79}"/>
                </a:ext>
              </a:extLst>
            </p:cNvPr>
            <p:cNvCxnSpPr>
              <a:cxnSpLocks/>
            </p:cNvCxnSpPr>
            <p:nvPr/>
          </p:nvCxnSpPr>
          <p:spPr>
            <a:xfrm rot="5400000">
              <a:off x="3602966" y="3083204"/>
              <a:ext cx="1307951" cy="613794"/>
            </a:xfrm>
            <a:prstGeom prst="bentConnector2">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22C442-2C8A-40D5-85DD-191D9C3EC677}"/>
                </a:ext>
              </a:extLst>
            </p:cNvPr>
            <p:cNvCxnSpPr>
              <a:cxnSpLocks/>
              <a:stCxn id="10" idx="1"/>
              <a:endCxn id="9" idx="1"/>
            </p:cNvCxnSpPr>
            <p:nvPr/>
          </p:nvCxnSpPr>
          <p:spPr>
            <a:xfrm rot="10800000" flipV="1">
              <a:off x="1399358" y="4044075"/>
              <a:ext cx="1077020" cy="446129"/>
            </a:xfrm>
            <a:prstGeom prst="bentConnector2">
              <a:avLst/>
            </a:prstGeom>
            <a:ln w="508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33112214-188F-4E76-8263-F24E46209AF3}"/>
                </a:ext>
              </a:extLst>
            </p:cNvPr>
            <p:cNvSpPr/>
            <p:nvPr/>
          </p:nvSpPr>
          <p:spPr>
            <a:xfrm>
              <a:off x="3950044" y="4667444"/>
              <a:ext cx="1473666" cy="62703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Query Engine</a:t>
              </a:r>
            </a:p>
          </p:txBody>
        </p:sp>
        <p:cxnSp>
          <p:nvCxnSpPr>
            <p:cNvPr id="38" name="Straight Arrow Connector 37">
              <a:extLst>
                <a:ext uri="{FF2B5EF4-FFF2-40B4-BE49-F238E27FC236}">
                  <a16:creationId xmlns:a16="http://schemas.microsoft.com/office/drawing/2014/main" id="{F09A9816-D384-4282-AE33-7205E5AF6996}"/>
                </a:ext>
              </a:extLst>
            </p:cNvPr>
            <p:cNvCxnSpPr>
              <a:cxnSpLocks/>
              <a:stCxn id="9" idx="4"/>
              <a:endCxn id="37" idx="1"/>
            </p:cNvCxnSpPr>
            <p:nvPr/>
          </p:nvCxnSpPr>
          <p:spPr>
            <a:xfrm>
              <a:off x="1869141" y="4980961"/>
              <a:ext cx="2080903" cy="1"/>
            </a:xfrm>
            <a:prstGeom prst="straightConnector1">
              <a:avLst/>
            </a:prstGeom>
            <a:ln w="508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2FEBA01-3336-4887-8336-C5FCEC3B40E3}"/>
                </a:ext>
              </a:extLst>
            </p:cNvPr>
            <p:cNvCxnSpPr>
              <a:cxnSpLocks/>
              <a:stCxn id="37" idx="3"/>
            </p:cNvCxnSpPr>
            <p:nvPr/>
          </p:nvCxnSpPr>
          <p:spPr>
            <a:xfrm flipV="1">
              <a:off x="5423710" y="4980961"/>
              <a:ext cx="795475" cy="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6" name="Graphic 45" descr="Group of men">
              <a:extLst>
                <a:ext uri="{FF2B5EF4-FFF2-40B4-BE49-F238E27FC236}">
                  <a16:creationId xmlns:a16="http://schemas.microsoft.com/office/drawing/2014/main" id="{02D0EF33-A246-4D39-B246-21A83EE99B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18380" y="2932900"/>
              <a:ext cx="914400" cy="914400"/>
            </a:xfrm>
            <a:prstGeom prst="rect">
              <a:avLst/>
            </a:prstGeom>
          </p:spPr>
        </p:pic>
        <p:cxnSp>
          <p:nvCxnSpPr>
            <p:cNvPr id="47" name="Straight Arrow Connector 25">
              <a:extLst>
                <a:ext uri="{FF2B5EF4-FFF2-40B4-BE49-F238E27FC236}">
                  <a16:creationId xmlns:a16="http://schemas.microsoft.com/office/drawing/2014/main" id="{0D34F9E3-2F0A-4145-AED3-A6EDC2A1DF23}"/>
                </a:ext>
              </a:extLst>
            </p:cNvPr>
            <p:cNvCxnSpPr>
              <a:cxnSpLocks/>
              <a:stCxn id="46" idx="0"/>
            </p:cNvCxnSpPr>
            <p:nvPr/>
          </p:nvCxnSpPr>
          <p:spPr>
            <a:xfrm rot="16200000" flipV="1">
              <a:off x="7475066" y="1932385"/>
              <a:ext cx="511745" cy="1489285"/>
            </a:xfrm>
            <a:prstGeom prst="bentConnector2">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25">
              <a:extLst>
                <a:ext uri="{FF2B5EF4-FFF2-40B4-BE49-F238E27FC236}">
                  <a16:creationId xmlns:a16="http://schemas.microsoft.com/office/drawing/2014/main" id="{E87CF72F-A2A5-4078-806D-97DD0E6D4F1A}"/>
                </a:ext>
              </a:extLst>
            </p:cNvPr>
            <p:cNvCxnSpPr>
              <a:cxnSpLocks/>
              <a:endCxn id="46" idx="2"/>
            </p:cNvCxnSpPr>
            <p:nvPr/>
          </p:nvCxnSpPr>
          <p:spPr>
            <a:xfrm flipV="1">
              <a:off x="6986295" y="3847300"/>
              <a:ext cx="1489285" cy="1133662"/>
            </a:xfrm>
            <a:prstGeom prst="bentConnector2">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127768-B3A2-47B5-AB4A-A855C36109D4}"/>
                </a:ext>
              </a:extLst>
            </p:cNvPr>
            <p:cNvCxnSpPr/>
            <p:nvPr/>
          </p:nvCxnSpPr>
          <p:spPr>
            <a:xfrm>
              <a:off x="686045" y="3505200"/>
              <a:ext cx="5351460" cy="0"/>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5377CC5-B7C5-404F-B649-73CCCB742E94}"/>
                </a:ext>
              </a:extLst>
            </p:cNvPr>
            <p:cNvSpPr txBox="1"/>
            <p:nvPr/>
          </p:nvSpPr>
          <p:spPr>
            <a:xfrm>
              <a:off x="7137701" y="2073230"/>
              <a:ext cx="1247457" cy="369332"/>
            </a:xfrm>
            <a:prstGeom prst="rect">
              <a:avLst/>
            </a:prstGeom>
            <a:noFill/>
          </p:spPr>
          <p:txBody>
            <a:bodyPr wrap="none" rtlCol="0">
              <a:spAutoFit/>
            </a:bodyPr>
            <a:lstStyle/>
            <a:p>
              <a:r>
                <a:rPr lang="en-US" b="1" dirty="0">
                  <a:solidFill>
                    <a:schemeClr val="accent5"/>
                  </a:solidFill>
                </a:rPr>
                <a:t>Command</a:t>
              </a:r>
            </a:p>
          </p:txBody>
        </p:sp>
        <p:sp>
          <p:nvSpPr>
            <p:cNvPr id="57" name="TextBox 56">
              <a:extLst>
                <a:ext uri="{FF2B5EF4-FFF2-40B4-BE49-F238E27FC236}">
                  <a16:creationId xmlns:a16="http://schemas.microsoft.com/office/drawing/2014/main" id="{8ECD3E5D-F392-4E52-B47B-DA6B472495A9}"/>
                </a:ext>
              </a:extLst>
            </p:cNvPr>
            <p:cNvSpPr txBox="1"/>
            <p:nvPr/>
          </p:nvSpPr>
          <p:spPr>
            <a:xfrm>
              <a:off x="2629079" y="2061161"/>
              <a:ext cx="798617" cy="369332"/>
            </a:xfrm>
            <a:prstGeom prst="rect">
              <a:avLst/>
            </a:prstGeom>
            <a:noFill/>
          </p:spPr>
          <p:txBody>
            <a:bodyPr wrap="none" rtlCol="0">
              <a:spAutoFit/>
            </a:bodyPr>
            <a:lstStyle/>
            <a:p>
              <a:r>
                <a:rPr lang="en-US" b="1" dirty="0">
                  <a:solidFill>
                    <a:schemeClr val="accent2"/>
                  </a:solidFill>
                </a:rPr>
                <a:t>Event</a:t>
              </a:r>
            </a:p>
          </p:txBody>
        </p:sp>
        <p:sp>
          <p:nvSpPr>
            <p:cNvPr id="60" name="TextBox 59">
              <a:extLst>
                <a:ext uri="{FF2B5EF4-FFF2-40B4-BE49-F238E27FC236}">
                  <a16:creationId xmlns:a16="http://schemas.microsoft.com/office/drawing/2014/main" id="{AAD3034D-CD85-4708-83D7-9189D7637181}"/>
                </a:ext>
              </a:extLst>
            </p:cNvPr>
            <p:cNvSpPr txBox="1"/>
            <p:nvPr/>
          </p:nvSpPr>
          <p:spPr>
            <a:xfrm>
              <a:off x="566274" y="3020768"/>
              <a:ext cx="1300997" cy="369332"/>
            </a:xfrm>
            <a:prstGeom prst="rect">
              <a:avLst/>
            </a:prstGeom>
            <a:noFill/>
          </p:spPr>
          <p:txBody>
            <a:bodyPr wrap="none" rtlCol="0">
              <a:spAutoFit/>
            </a:bodyPr>
            <a:lstStyle/>
            <a:p>
              <a:r>
                <a:rPr lang="en-US" b="1" dirty="0"/>
                <a:t>Write Side</a:t>
              </a:r>
            </a:p>
          </p:txBody>
        </p:sp>
        <p:sp>
          <p:nvSpPr>
            <p:cNvPr id="61" name="TextBox 60">
              <a:extLst>
                <a:ext uri="{FF2B5EF4-FFF2-40B4-BE49-F238E27FC236}">
                  <a16:creationId xmlns:a16="http://schemas.microsoft.com/office/drawing/2014/main" id="{28692BD1-8A3E-4601-8C7E-CD4A3BACCE32}"/>
                </a:ext>
              </a:extLst>
            </p:cNvPr>
            <p:cNvSpPr txBox="1"/>
            <p:nvPr/>
          </p:nvSpPr>
          <p:spPr>
            <a:xfrm>
              <a:off x="566274" y="3626625"/>
              <a:ext cx="1241045" cy="369332"/>
            </a:xfrm>
            <a:prstGeom prst="rect">
              <a:avLst/>
            </a:prstGeom>
            <a:noFill/>
          </p:spPr>
          <p:txBody>
            <a:bodyPr wrap="none" rtlCol="0">
              <a:spAutoFit/>
            </a:bodyPr>
            <a:lstStyle/>
            <a:p>
              <a:r>
                <a:rPr lang="en-US" b="1" dirty="0"/>
                <a:t>Read Side</a:t>
              </a:r>
            </a:p>
          </p:txBody>
        </p:sp>
        <p:sp>
          <p:nvSpPr>
            <p:cNvPr id="62" name="TextBox 61">
              <a:extLst>
                <a:ext uri="{FF2B5EF4-FFF2-40B4-BE49-F238E27FC236}">
                  <a16:creationId xmlns:a16="http://schemas.microsoft.com/office/drawing/2014/main" id="{827AE486-57BA-4D1C-973B-207720A1ECC8}"/>
                </a:ext>
              </a:extLst>
            </p:cNvPr>
            <p:cNvSpPr txBox="1"/>
            <p:nvPr/>
          </p:nvSpPr>
          <p:spPr>
            <a:xfrm>
              <a:off x="7107209" y="4611628"/>
              <a:ext cx="671979" cy="369332"/>
            </a:xfrm>
            <a:prstGeom prst="rect">
              <a:avLst/>
            </a:prstGeom>
            <a:noFill/>
          </p:spPr>
          <p:txBody>
            <a:bodyPr wrap="none" rtlCol="0">
              <a:spAutoFit/>
            </a:bodyPr>
            <a:lstStyle/>
            <a:p>
              <a:r>
                <a:rPr lang="en-US" b="1" dirty="0">
                  <a:solidFill>
                    <a:schemeClr val="accent6"/>
                  </a:solidFill>
                </a:rPr>
                <a:t>Data</a:t>
              </a:r>
            </a:p>
          </p:txBody>
        </p:sp>
        <p:cxnSp>
          <p:nvCxnSpPr>
            <p:cNvPr id="27" name="Straight Arrow Connector 22">
              <a:extLst>
                <a:ext uri="{FF2B5EF4-FFF2-40B4-BE49-F238E27FC236}">
                  <a16:creationId xmlns:a16="http://schemas.microsoft.com/office/drawing/2014/main" id="{12957059-34C2-42B0-B626-80EF07C7803E}"/>
                </a:ext>
              </a:extLst>
            </p:cNvPr>
            <p:cNvCxnSpPr>
              <a:cxnSpLocks/>
              <a:stCxn id="4" idx="1"/>
              <a:endCxn id="3" idx="4"/>
            </p:cNvCxnSpPr>
            <p:nvPr/>
          </p:nvCxnSpPr>
          <p:spPr>
            <a:xfrm flipH="1" flipV="1">
              <a:off x="1946730" y="2421156"/>
              <a:ext cx="1880275" cy="1452"/>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BEE68AA-C575-4A19-85BD-528119F2DE92}"/>
                </a:ext>
              </a:extLst>
            </p:cNvPr>
            <p:cNvSpPr txBox="1"/>
            <p:nvPr/>
          </p:nvSpPr>
          <p:spPr>
            <a:xfrm rot="16200000">
              <a:off x="4153631" y="3088396"/>
              <a:ext cx="798617" cy="369332"/>
            </a:xfrm>
            <a:prstGeom prst="rect">
              <a:avLst/>
            </a:prstGeom>
            <a:noFill/>
          </p:spPr>
          <p:txBody>
            <a:bodyPr wrap="none" rtlCol="0">
              <a:spAutoFit/>
            </a:bodyPr>
            <a:lstStyle/>
            <a:p>
              <a:r>
                <a:rPr lang="en-US" b="1" dirty="0">
                  <a:solidFill>
                    <a:schemeClr val="accent2"/>
                  </a:solidFill>
                </a:rPr>
                <a:t>Event</a:t>
              </a:r>
            </a:p>
          </p:txBody>
        </p:sp>
      </p:grpSp>
    </p:spTree>
    <p:extLst>
      <p:ext uri="{BB962C8B-B14F-4D97-AF65-F5344CB8AC3E}">
        <p14:creationId xmlns:p14="http://schemas.microsoft.com/office/powerpoint/2010/main" val="3261655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C56-6E21-4355-89F7-C4D2810E4837}"/>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Contacts</a:t>
            </a:r>
          </a:p>
        </p:txBody>
      </p:sp>
      <p:sp>
        <p:nvSpPr>
          <p:cNvPr id="3" name="Content Placeholder 2">
            <a:extLst>
              <a:ext uri="{FF2B5EF4-FFF2-40B4-BE49-F238E27FC236}">
                <a16:creationId xmlns:a16="http://schemas.microsoft.com/office/drawing/2014/main" id="{C53A4F35-A4B5-4430-8933-ABE9591F406B}"/>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a:t>Github: https://github.com/kendarorg       </a:t>
            </a:r>
          </a:p>
          <a:p>
            <a:r>
              <a:rPr lang="en-US"/>
              <a:t>Linkedin: https://linkedin.com/enricodaros </a:t>
            </a:r>
          </a:p>
          <a:p>
            <a:r>
              <a:rPr lang="en-US" dirty="0"/>
              <a:t>E-mail: edr@kendar.org</a:t>
            </a:r>
          </a:p>
          <a:p>
            <a:endParaRPr lang="en-US" dirty="0"/>
          </a:p>
        </p:txBody>
      </p:sp>
      <p:pic>
        <p:nvPicPr>
          <p:cNvPr id="6" name="Content Placeholder 5" descr="A close up of a red brick building&#10;&#10;Description automatically generated">
            <a:extLst>
              <a:ext uri="{FF2B5EF4-FFF2-40B4-BE49-F238E27FC236}">
                <a16:creationId xmlns:a16="http://schemas.microsoft.com/office/drawing/2014/main" id="{DEFD0FAA-D8BC-4EC5-B37B-2CD4937CB506}"/>
              </a:ext>
            </a:extLst>
          </p:cNvPr>
          <p:cNvPicPr>
            <a:picLocks noGrp="1" noChangeAspect="1"/>
          </p:cNvPicPr>
          <p:nvPr>
            <p:ph sz="half" idx="2"/>
          </p:nvPr>
        </p:nvPicPr>
        <p:blipFill rotWithShape="1">
          <a:blip r:embed="rId2"/>
          <a:srcRect t="25619" r="1" b="25687"/>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57039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riding a motorcycle down a dirt road&#10;&#10;Description automatically generated">
            <a:extLst>
              <a:ext uri="{FF2B5EF4-FFF2-40B4-BE49-F238E27FC236}">
                <a16:creationId xmlns:a16="http://schemas.microsoft.com/office/drawing/2014/main" id="{AE128B39-C5BD-4749-BF53-74E694ADD79A}"/>
              </a:ext>
            </a:extLst>
          </p:cNvPr>
          <p:cNvPicPr>
            <a:picLocks noChangeAspect="1"/>
          </p:cNvPicPr>
          <p:nvPr/>
        </p:nvPicPr>
        <p:blipFill rotWithShape="1">
          <a:blip r:embed="rId2"/>
          <a:srcRect l="14127" t="3445" r="11422"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ED1E53A6-29F3-4D92-BD46-695C61224F9E}"/>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Let s’start</a:t>
            </a:r>
          </a:p>
        </p:txBody>
      </p:sp>
      <p:sp>
        <p:nvSpPr>
          <p:cNvPr id="3" name="Text Placeholder 2">
            <a:extLst>
              <a:ext uri="{FF2B5EF4-FFF2-40B4-BE49-F238E27FC236}">
                <a16:creationId xmlns:a16="http://schemas.microsoft.com/office/drawing/2014/main" id="{2FAAC32B-7E7E-4DF7-915B-03E1DD19B7F2}"/>
              </a:ext>
            </a:extLst>
          </p:cNvPr>
          <p:cNvSpPr>
            <a:spLocks noGrp="1"/>
          </p:cNvSpPr>
          <p:nvPr>
            <p:ph type="body" idx="1"/>
          </p:nvPr>
        </p:nvSpPr>
        <p:spPr>
          <a:xfrm>
            <a:off x="677335" y="4050831"/>
            <a:ext cx="4079721" cy="1096901"/>
          </a:xfrm>
        </p:spPr>
        <p:txBody>
          <a:bodyPr vert="horz" lIns="91440" tIns="45720" rIns="91440" bIns="45720" rtlCol="0" anchor="t">
            <a:normAutofit/>
          </a:bodyPr>
          <a:lstStyle/>
          <a:p>
            <a:pPr algn="r"/>
            <a:endParaRPr lang="en-US" sz="1600"/>
          </a:p>
        </p:txBody>
      </p:sp>
    </p:spTree>
    <p:extLst>
      <p:ext uri="{BB962C8B-B14F-4D97-AF65-F5344CB8AC3E}">
        <p14:creationId xmlns:p14="http://schemas.microsoft.com/office/powerpoint/2010/main" val="726173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8EE-2751-4EE0-B706-DCBE0596391D}"/>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T01: The Aggregate Root</a:t>
            </a:r>
          </a:p>
        </p:txBody>
      </p:sp>
      <p:sp>
        <p:nvSpPr>
          <p:cNvPr id="3" name="Content Placeholder 2">
            <a:extLst>
              <a:ext uri="{FF2B5EF4-FFF2-40B4-BE49-F238E27FC236}">
                <a16:creationId xmlns:a16="http://schemas.microsoft.com/office/drawing/2014/main" id="{05DFF952-B5AB-47FD-8991-1FA8046E7C24}"/>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Is the main Business Entity                               </a:t>
            </a:r>
          </a:p>
          <a:p>
            <a:r>
              <a:rPr lang="en-US" dirty="0"/>
              <a:t>Given Command Methods produces Events                     </a:t>
            </a:r>
          </a:p>
          <a:p>
            <a:r>
              <a:rPr lang="en-US" dirty="0"/>
              <a:t>Contains all the data needed by the Business Logic        </a:t>
            </a:r>
          </a:p>
          <a:p>
            <a:r>
              <a:rPr lang="en-US" dirty="0"/>
              <a:t>The name comes from the DDD terminology </a:t>
            </a:r>
          </a:p>
          <a:p>
            <a:r>
              <a:rPr lang="en-US" dirty="0"/>
              <a:t>Exposes Command Methods, that generate Events</a:t>
            </a:r>
          </a:p>
          <a:p>
            <a:r>
              <a:rPr lang="en-US" dirty="0"/>
              <a:t>Contains the state that will be written on the Write Model</a:t>
            </a:r>
          </a:p>
          <a:p>
            <a:endParaRPr lang="en-US" dirty="0"/>
          </a:p>
        </p:txBody>
      </p:sp>
      <p:pic>
        <p:nvPicPr>
          <p:cNvPr id="6" name="Content Placeholder 5" descr="A close up of a tree&#10;&#10;Description automatically generated">
            <a:extLst>
              <a:ext uri="{FF2B5EF4-FFF2-40B4-BE49-F238E27FC236}">
                <a16:creationId xmlns:a16="http://schemas.microsoft.com/office/drawing/2014/main" id="{6F8BF8E3-9AA1-4929-88D5-7E34BD35A6A7}"/>
              </a:ext>
            </a:extLst>
          </p:cNvPr>
          <p:cNvPicPr>
            <a:picLocks noGrp="1" noChangeAspect="1"/>
          </p:cNvPicPr>
          <p:nvPr>
            <p:ph sz="half" idx="2"/>
          </p:nvPr>
        </p:nvPicPr>
        <p:blipFill rotWithShape="1">
          <a:blip r:embed="rId2"/>
          <a:srcRect r="-2" b="5389"/>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101385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T01: The Aggregate Root</a:t>
            </a:r>
          </a:p>
        </p:txBody>
      </p:sp>
      <p:pic>
        <p:nvPicPr>
          <p:cNvPr id="3" name="Picture 2">
            <a:extLst>
              <a:ext uri="{FF2B5EF4-FFF2-40B4-BE49-F238E27FC236}">
                <a16:creationId xmlns:a16="http://schemas.microsoft.com/office/drawing/2014/main" id="{D7D4BC40-4394-49ED-8B0B-7773A3B14868}"/>
              </a:ext>
            </a:extLst>
          </p:cNvPr>
          <p:cNvPicPr>
            <a:picLocks noChangeAspect="1"/>
          </p:cNvPicPr>
          <p:nvPr/>
        </p:nvPicPr>
        <p:blipFill>
          <a:blip r:embed="rId3"/>
          <a:stretch>
            <a:fillRect/>
          </a:stretch>
        </p:blipFill>
        <p:spPr>
          <a:xfrm>
            <a:off x="620325" y="1740946"/>
            <a:ext cx="6382641" cy="3934374"/>
          </a:xfrm>
          <a:prstGeom prst="rect">
            <a:avLst/>
          </a:prstGeom>
        </p:spPr>
      </p:pic>
    </p:spTree>
    <p:extLst>
      <p:ext uri="{BB962C8B-B14F-4D97-AF65-F5344CB8AC3E}">
        <p14:creationId xmlns:p14="http://schemas.microsoft.com/office/powerpoint/2010/main" val="238889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6B0D-333E-474F-AE2D-D6C5403EBF39}"/>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T01: Events</a:t>
            </a:r>
          </a:p>
        </p:txBody>
      </p:sp>
      <p:sp>
        <p:nvSpPr>
          <p:cNvPr id="3" name="Content Placeholder 2">
            <a:extLst>
              <a:ext uri="{FF2B5EF4-FFF2-40B4-BE49-F238E27FC236}">
                <a16:creationId xmlns:a16="http://schemas.microsoft.com/office/drawing/2014/main" id="{DC2551DE-81B3-4FAB-BAD3-930C4DA74FC3}"/>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They are notifications of what is happened on the Write Model</a:t>
            </a:r>
          </a:p>
          <a:p>
            <a:r>
              <a:rPr lang="en-US" dirty="0"/>
              <a:t>Expressed in Past Tense “Cruise Created”                     </a:t>
            </a:r>
          </a:p>
          <a:p>
            <a:r>
              <a:rPr lang="en-US" dirty="0"/>
              <a:t>They cannot change the state of the Write Model              </a:t>
            </a:r>
          </a:p>
          <a:p>
            <a:r>
              <a:rPr lang="en-US" dirty="0"/>
              <a:t>Contains all data changed by the Write Model                 </a:t>
            </a:r>
          </a:p>
          <a:p>
            <a:r>
              <a:rPr lang="en-US" dirty="0"/>
              <a:t>They can be spread through a Bus with Topics </a:t>
            </a:r>
          </a:p>
        </p:txBody>
      </p:sp>
      <p:pic>
        <p:nvPicPr>
          <p:cNvPr id="6" name="Content Placeholder 5" descr="A picture containing sand, game&#10;&#10;Description automatically generated">
            <a:extLst>
              <a:ext uri="{FF2B5EF4-FFF2-40B4-BE49-F238E27FC236}">
                <a16:creationId xmlns:a16="http://schemas.microsoft.com/office/drawing/2014/main" id="{AE8D63EF-DBEC-4C43-9AAA-8F6CFE3F078B}"/>
              </a:ext>
            </a:extLst>
          </p:cNvPr>
          <p:cNvPicPr>
            <a:picLocks noGrp="1" noChangeAspect="1"/>
          </p:cNvPicPr>
          <p:nvPr>
            <p:ph sz="half" idx="2"/>
          </p:nvPr>
        </p:nvPicPr>
        <p:blipFill rotWithShape="1">
          <a:blip r:embed="rId2"/>
          <a:srcRect l="7720" r="21816"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3210750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T01: Events</a:t>
            </a:r>
          </a:p>
        </p:txBody>
      </p:sp>
      <p:pic>
        <p:nvPicPr>
          <p:cNvPr id="5" name="Picture 4">
            <a:extLst>
              <a:ext uri="{FF2B5EF4-FFF2-40B4-BE49-F238E27FC236}">
                <a16:creationId xmlns:a16="http://schemas.microsoft.com/office/drawing/2014/main" id="{BCD5BA31-C211-4B93-8480-CD00F437E2B8}"/>
              </a:ext>
            </a:extLst>
          </p:cNvPr>
          <p:cNvPicPr>
            <a:picLocks noChangeAspect="1"/>
          </p:cNvPicPr>
          <p:nvPr/>
        </p:nvPicPr>
        <p:blipFill>
          <a:blip r:embed="rId3"/>
          <a:stretch>
            <a:fillRect/>
          </a:stretch>
        </p:blipFill>
        <p:spPr>
          <a:xfrm>
            <a:off x="989615" y="2214392"/>
            <a:ext cx="5010849" cy="2429214"/>
          </a:xfrm>
          <a:prstGeom prst="rect">
            <a:avLst/>
          </a:prstGeom>
        </p:spPr>
      </p:pic>
    </p:spTree>
    <p:extLst>
      <p:ext uri="{BB962C8B-B14F-4D97-AF65-F5344CB8AC3E}">
        <p14:creationId xmlns:p14="http://schemas.microsoft.com/office/powerpoint/2010/main" val="38612673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otalTime>31</TotalTime>
  <Words>1268</Words>
  <Application>Microsoft Office PowerPoint</Application>
  <PresentationFormat>Widescreen</PresentationFormat>
  <Paragraphs>161</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Trebuchet MS</vt:lpstr>
      <vt:lpstr>Wingdings 3</vt:lpstr>
      <vt:lpstr>Facet</vt:lpstr>
      <vt:lpstr>ROAD TO ES</vt:lpstr>
      <vt:lpstr>Where it all started</vt:lpstr>
      <vt:lpstr>The basic ideas</vt:lpstr>
      <vt:lpstr>10K Feet View</vt:lpstr>
      <vt:lpstr>Let s’start</vt:lpstr>
      <vt:lpstr>T01: The Aggregate Root</vt:lpstr>
      <vt:lpstr>T01: The Aggregate Root</vt:lpstr>
      <vt:lpstr>T01: Events</vt:lpstr>
      <vt:lpstr>T01: Events</vt:lpstr>
      <vt:lpstr>T01: The Command</vt:lpstr>
      <vt:lpstr>T01: The Command</vt:lpstr>
      <vt:lpstr>T02: The Command Handler</vt:lpstr>
      <vt:lpstr>T02: The Command Handler</vt:lpstr>
      <vt:lpstr>T03: Event Store</vt:lpstr>
      <vt:lpstr>T03: Event Store</vt:lpstr>
      <vt:lpstr>T04: Modify the aggregate</vt:lpstr>
      <vt:lpstr>T04: Modify the aggregate</vt:lpstr>
      <vt:lpstr>T05: Rehydration</vt:lpstr>
      <vt:lpstr>T06: Conflicts</vt:lpstr>
      <vt:lpstr>T07: Events versioning</vt:lpstr>
      <vt:lpstr>T07: Events Versioning</vt:lpstr>
      <vt:lpstr>T08: The Bus</vt:lpstr>
      <vt:lpstr>T08: The Bus</vt:lpstr>
      <vt:lpstr>T09: Read (Query) Model</vt:lpstr>
      <vt:lpstr>T09: Read (Query) Model</vt:lpstr>
      <vt:lpstr>T09: Event Handlers</vt:lpstr>
      <vt:lpstr>T09: Event Handlers</vt:lpstr>
      <vt:lpstr>T09: The Projections</vt:lpstr>
      <vt:lpstr>T09: Event Handlers</vt:lpstr>
      <vt:lpstr>The Mythical Real-Time Db</vt:lpstr>
      <vt:lpstr>Eventual Consistency</vt:lpstr>
      <vt:lpstr>T04: Event Handlers</vt:lpstr>
      <vt:lpstr>T10: Refactoring</vt:lpstr>
      <vt:lpstr>T11: Snapshots</vt:lpstr>
      <vt:lpstr>The Red Pill</vt:lpstr>
      <vt:lpstr>What is missing</vt:lpstr>
      <vt:lpstr>Simplest possible thing</vt:lpstr>
      <vt:lpstr>Thank You!</vt:lpstr>
      <vt:lpstr>References</vt:lpstr>
      <vt:lpstr>Contacts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TO ES</dc:title>
  <dc:creator>e dr</dc:creator>
  <cp:lastModifiedBy>e dr</cp:lastModifiedBy>
  <cp:revision>24</cp:revision>
  <dcterms:created xsi:type="dcterms:W3CDTF">2019-12-09T06:03:12Z</dcterms:created>
  <dcterms:modified xsi:type="dcterms:W3CDTF">2019-12-09T06:35:57Z</dcterms:modified>
</cp:coreProperties>
</file>